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5" r:id="rId1"/>
  </p:sldMasterIdLst>
  <p:notesMasterIdLst>
    <p:notesMasterId r:id="rId33"/>
  </p:notesMasterIdLst>
  <p:sldIdLst>
    <p:sldId id="4005" r:id="rId2"/>
    <p:sldId id="4010" r:id="rId3"/>
    <p:sldId id="4017" r:id="rId4"/>
    <p:sldId id="4038" r:id="rId5"/>
    <p:sldId id="4013" r:id="rId6"/>
    <p:sldId id="4014" r:id="rId7"/>
    <p:sldId id="4015" r:id="rId8"/>
    <p:sldId id="4019" r:id="rId9"/>
    <p:sldId id="4018" r:id="rId10"/>
    <p:sldId id="4039" r:id="rId11"/>
    <p:sldId id="4040" r:id="rId12"/>
    <p:sldId id="4006" r:id="rId13"/>
    <p:sldId id="4021" r:id="rId14"/>
    <p:sldId id="4020" r:id="rId15"/>
    <p:sldId id="4022" r:id="rId16"/>
    <p:sldId id="4023" r:id="rId17"/>
    <p:sldId id="4024" r:id="rId18"/>
    <p:sldId id="4025" r:id="rId19"/>
    <p:sldId id="4026" r:id="rId20"/>
    <p:sldId id="4027" r:id="rId21"/>
    <p:sldId id="4028" r:id="rId22"/>
    <p:sldId id="4029" r:id="rId23"/>
    <p:sldId id="4008" r:id="rId24"/>
    <p:sldId id="4033" r:id="rId25"/>
    <p:sldId id="4031" r:id="rId26"/>
    <p:sldId id="4034" r:id="rId27"/>
    <p:sldId id="4030" r:id="rId28"/>
    <p:sldId id="4036" r:id="rId29"/>
    <p:sldId id="4035" r:id="rId30"/>
    <p:sldId id="4041" r:id="rId31"/>
    <p:sldId id="4012" r:id="rId32"/>
  </p:sldIdLst>
  <p:sldSz cx="24377650" cy="13716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480" userDrawn="1">
          <p15:clr>
            <a:srgbClr val="A4A3A4"/>
          </p15:clr>
        </p15:guide>
        <p15:guide id="54" orient="horz" pos="8160" userDrawn="1">
          <p15:clr>
            <a:srgbClr val="A4A3A4"/>
          </p15:clr>
        </p15:guide>
        <p15:guide id="55" pos="9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0"/>
    <a:srgbClr val="11223A"/>
    <a:srgbClr val="AADBDB"/>
    <a:srgbClr val="CCF6FF"/>
    <a:srgbClr val="5178B3"/>
    <a:srgbClr val="2CB3EB"/>
    <a:srgbClr val="FC0D1B"/>
    <a:srgbClr val="FA7B87"/>
    <a:srgbClr val="FB4756"/>
    <a:srgbClr val="CA25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5432" autoAdjust="0"/>
  </p:normalViewPr>
  <p:slideViewPr>
    <p:cSldViewPr snapToGrid="0" snapToObjects="1">
      <p:cViewPr varScale="1">
        <p:scale>
          <a:sx n="36" d="100"/>
          <a:sy n="36" d="100"/>
        </p:scale>
        <p:origin x="846" y="84"/>
      </p:cViewPr>
      <p:guideLst>
        <p:guide pos="14398"/>
        <p:guide orient="horz" pos="480"/>
        <p:guide orient="horz" pos="8160"/>
        <p:guide pos="958"/>
      </p:guideLst>
    </p:cSldViewPr>
  </p:slideViewPr>
  <p:notesTextViewPr>
    <p:cViewPr>
      <p:scale>
        <a:sx n="20" d="100"/>
        <a:sy n="20" d="100"/>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8271A-CF76-4C13-89EC-460ACDD75957}" type="doc">
      <dgm:prSet loTypeId="urn:microsoft.com/office/officeart/2005/8/layout/cycle8" loCatId="cycle" qsTypeId="urn:microsoft.com/office/officeart/2005/8/quickstyle/simple1" qsCatId="simple" csTypeId="urn:microsoft.com/office/officeart/2005/8/colors/accent1_2" csCatId="accent1" phldr="1"/>
      <dgm:spPr/>
    </dgm:pt>
    <dgm:pt modelId="{AB0BFAED-9A72-4F0E-8228-97A7BF00ECA2}">
      <dgm:prSet phldrT="[Text]"/>
      <dgm:spPr/>
      <dgm:t>
        <a:bodyPr/>
        <a:lstStyle/>
        <a:p>
          <a:r>
            <a:rPr lang="is-IS" dirty="0">
              <a:solidFill>
                <a:schemeClr val="tx1"/>
              </a:solidFill>
              <a:latin typeface="+mj-lt"/>
            </a:rPr>
            <a:t>Leiðbeiningar framleiðanda</a:t>
          </a:r>
        </a:p>
      </dgm:t>
    </dgm:pt>
    <dgm:pt modelId="{EA2BDB4C-5E34-43C7-8432-55830DB4C165}" type="parTrans" cxnId="{1DD49B23-4BB7-4BE8-9B7C-94CB90315658}">
      <dgm:prSet/>
      <dgm:spPr/>
      <dgm:t>
        <a:bodyPr/>
        <a:lstStyle/>
        <a:p>
          <a:endParaRPr lang="is-IS"/>
        </a:p>
      </dgm:t>
    </dgm:pt>
    <dgm:pt modelId="{41B02A6D-3EB3-461C-B19C-D811FBCB5D28}" type="sibTrans" cxnId="{1DD49B23-4BB7-4BE8-9B7C-94CB90315658}">
      <dgm:prSet/>
      <dgm:spPr/>
      <dgm:t>
        <a:bodyPr/>
        <a:lstStyle/>
        <a:p>
          <a:endParaRPr lang="is-IS"/>
        </a:p>
      </dgm:t>
    </dgm:pt>
    <dgm:pt modelId="{61D4EE8E-4A4A-4C74-835A-56D8E05008C3}">
      <dgm:prSet phldrT="[Text]"/>
      <dgm:spPr/>
      <dgm:t>
        <a:bodyPr/>
        <a:lstStyle/>
        <a:p>
          <a:r>
            <a:rPr lang="is-IS" dirty="0">
              <a:solidFill>
                <a:schemeClr val="tx1"/>
              </a:solidFill>
              <a:latin typeface="+mj-lt"/>
            </a:rPr>
            <a:t>Rakavarnir og rétt hitastig</a:t>
          </a:r>
        </a:p>
      </dgm:t>
    </dgm:pt>
    <dgm:pt modelId="{30405FCB-050B-4489-8C91-05E72DC96563}" type="parTrans" cxnId="{695343EC-677B-4D18-A927-E5B261DE416A}">
      <dgm:prSet/>
      <dgm:spPr/>
      <dgm:t>
        <a:bodyPr/>
        <a:lstStyle/>
        <a:p>
          <a:endParaRPr lang="is-IS"/>
        </a:p>
      </dgm:t>
    </dgm:pt>
    <dgm:pt modelId="{8AEDCCAA-CE32-48BB-86F7-8D28D0815948}" type="sibTrans" cxnId="{695343EC-677B-4D18-A927-E5B261DE416A}">
      <dgm:prSet/>
      <dgm:spPr/>
      <dgm:t>
        <a:bodyPr/>
        <a:lstStyle/>
        <a:p>
          <a:endParaRPr lang="is-IS"/>
        </a:p>
      </dgm:t>
    </dgm:pt>
    <dgm:pt modelId="{B22DE4FB-E657-45CA-9214-5F855E0B9D68}">
      <dgm:prSet phldrT="[Text]"/>
      <dgm:spPr/>
      <dgm:t>
        <a:bodyPr/>
        <a:lstStyle/>
        <a:p>
          <a:r>
            <a:rPr lang="is-IS" dirty="0" err="1">
              <a:solidFill>
                <a:schemeClr val="tx1"/>
              </a:solidFill>
              <a:latin typeface="+mj-lt"/>
            </a:rPr>
            <a:t>Aðgæsla</a:t>
          </a:r>
          <a:r>
            <a:rPr lang="is-IS" dirty="0">
              <a:solidFill>
                <a:schemeClr val="tx1"/>
              </a:solidFill>
              <a:latin typeface="+mj-lt"/>
            </a:rPr>
            <a:t> í meðförum</a:t>
          </a:r>
        </a:p>
      </dgm:t>
    </dgm:pt>
    <dgm:pt modelId="{D9CB3A9E-9A6C-4510-B7B2-E599B503A049}" type="parTrans" cxnId="{593BA80A-03B3-4707-A931-10D4CE09380D}">
      <dgm:prSet/>
      <dgm:spPr/>
      <dgm:t>
        <a:bodyPr/>
        <a:lstStyle/>
        <a:p>
          <a:endParaRPr lang="is-IS"/>
        </a:p>
      </dgm:t>
    </dgm:pt>
    <dgm:pt modelId="{0D963F6A-1036-4716-8ECC-D6C1F5A0E8AE}" type="sibTrans" cxnId="{593BA80A-03B3-4707-A931-10D4CE09380D}">
      <dgm:prSet/>
      <dgm:spPr/>
      <dgm:t>
        <a:bodyPr/>
        <a:lstStyle/>
        <a:p>
          <a:endParaRPr lang="is-IS"/>
        </a:p>
      </dgm:t>
    </dgm:pt>
    <dgm:pt modelId="{6AE46BA8-B6DA-4118-8741-E4DACF1FA674}" type="pres">
      <dgm:prSet presAssocID="{D708271A-CF76-4C13-89EC-460ACDD75957}" presName="compositeShape" presStyleCnt="0">
        <dgm:presLayoutVars>
          <dgm:chMax val="7"/>
          <dgm:dir/>
          <dgm:resizeHandles val="exact"/>
        </dgm:presLayoutVars>
      </dgm:prSet>
      <dgm:spPr/>
    </dgm:pt>
    <dgm:pt modelId="{0633BC64-14C9-476E-A1A6-3D173DE95B1A}" type="pres">
      <dgm:prSet presAssocID="{D708271A-CF76-4C13-89EC-460ACDD75957}" presName="wedge1" presStyleLbl="node1" presStyleIdx="0" presStyleCnt="3"/>
      <dgm:spPr/>
    </dgm:pt>
    <dgm:pt modelId="{4F8F8458-9AC2-4897-BB2E-0076F7AC765B}" type="pres">
      <dgm:prSet presAssocID="{D708271A-CF76-4C13-89EC-460ACDD75957}" presName="dummy1a" presStyleCnt="0"/>
      <dgm:spPr/>
    </dgm:pt>
    <dgm:pt modelId="{8B4958A4-DDE4-469A-9733-CB7A6F346464}" type="pres">
      <dgm:prSet presAssocID="{D708271A-CF76-4C13-89EC-460ACDD75957}" presName="dummy1b" presStyleCnt="0"/>
      <dgm:spPr/>
    </dgm:pt>
    <dgm:pt modelId="{76CBE9C7-B331-4597-AA92-976F1ACD36C4}" type="pres">
      <dgm:prSet presAssocID="{D708271A-CF76-4C13-89EC-460ACDD75957}" presName="wedge1Tx" presStyleLbl="node1" presStyleIdx="0" presStyleCnt="3">
        <dgm:presLayoutVars>
          <dgm:chMax val="0"/>
          <dgm:chPref val="0"/>
          <dgm:bulletEnabled val="1"/>
        </dgm:presLayoutVars>
      </dgm:prSet>
      <dgm:spPr/>
    </dgm:pt>
    <dgm:pt modelId="{6587CDD1-612E-40CF-ACAC-F0B8FA360612}" type="pres">
      <dgm:prSet presAssocID="{D708271A-CF76-4C13-89EC-460ACDD75957}" presName="wedge2" presStyleLbl="node1" presStyleIdx="1" presStyleCnt="3"/>
      <dgm:spPr/>
    </dgm:pt>
    <dgm:pt modelId="{811A84AC-9B52-4D07-AE73-42B3C35450C6}" type="pres">
      <dgm:prSet presAssocID="{D708271A-CF76-4C13-89EC-460ACDD75957}" presName="dummy2a" presStyleCnt="0"/>
      <dgm:spPr/>
    </dgm:pt>
    <dgm:pt modelId="{33929A4F-2965-47CD-A885-77254424090A}" type="pres">
      <dgm:prSet presAssocID="{D708271A-CF76-4C13-89EC-460ACDD75957}" presName="dummy2b" presStyleCnt="0"/>
      <dgm:spPr/>
    </dgm:pt>
    <dgm:pt modelId="{DDFCE3C8-283F-46A9-8841-C06A6327EDF6}" type="pres">
      <dgm:prSet presAssocID="{D708271A-CF76-4C13-89EC-460ACDD75957}" presName="wedge2Tx" presStyleLbl="node1" presStyleIdx="1" presStyleCnt="3">
        <dgm:presLayoutVars>
          <dgm:chMax val="0"/>
          <dgm:chPref val="0"/>
          <dgm:bulletEnabled val="1"/>
        </dgm:presLayoutVars>
      </dgm:prSet>
      <dgm:spPr/>
    </dgm:pt>
    <dgm:pt modelId="{17A0E40C-5E37-4199-AC67-3D90DDD032EC}" type="pres">
      <dgm:prSet presAssocID="{D708271A-CF76-4C13-89EC-460ACDD75957}" presName="wedge3" presStyleLbl="node1" presStyleIdx="2" presStyleCnt="3"/>
      <dgm:spPr/>
    </dgm:pt>
    <dgm:pt modelId="{B1841B6B-DA65-4D87-8C7D-94C8D3052B3A}" type="pres">
      <dgm:prSet presAssocID="{D708271A-CF76-4C13-89EC-460ACDD75957}" presName="dummy3a" presStyleCnt="0"/>
      <dgm:spPr/>
    </dgm:pt>
    <dgm:pt modelId="{1FCB4EFA-0EAD-4BEA-856A-7C81757AD046}" type="pres">
      <dgm:prSet presAssocID="{D708271A-CF76-4C13-89EC-460ACDD75957}" presName="dummy3b" presStyleCnt="0"/>
      <dgm:spPr/>
    </dgm:pt>
    <dgm:pt modelId="{4EE14085-37ED-49F0-B206-8BC4D6CA820F}" type="pres">
      <dgm:prSet presAssocID="{D708271A-CF76-4C13-89EC-460ACDD75957}" presName="wedge3Tx" presStyleLbl="node1" presStyleIdx="2" presStyleCnt="3">
        <dgm:presLayoutVars>
          <dgm:chMax val="0"/>
          <dgm:chPref val="0"/>
          <dgm:bulletEnabled val="1"/>
        </dgm:presLayoutVars>
      </dgm:prSet>
      <dgm:spPr/>
    </dgm:pt>
    <dgm:pt modelId="{57000CFB-B2B6-416D-B8D0-3E1F3B16E8AA}" type="pres">
      <dgm:prSet presAssocID="{41B02A6D-3EB3-461C-B19C-D811FBCB5D28}" presName="arrowWedge1" presStyleLbl="fgSibTrans2D1" presStyleIdx="0" presStyleCnt="3"/>
      <dgm:spPr/>
    </dgm:pt>
    <dgm:pt modelId="{A1239498-4EBE-43D9-A1C3-E45DC26168E6}" type="pres">
      <dgm:prSet presAssocID="{8AEDCCAA-CE32-48BB-86F7-8D28D0815948}" presName="arrowWedge2" presStyleLbl="fgSibTrans2D1" presStyleIdx="1" presStyleCnt="3"/>
      <dgm:spPr/>
    </dgm:pt>
    <dgm:pt modelId="{DEF4E6D7-A464-49CB-869E-925D361A1969}" type="pres">
      <dgm:prSet presAssocID="{0D963F6A-1036-4716-8ECC-D6C1F5A0E8AE}" presName="arrowWedge3" presStyleLbl="fgSibTrans2D1" presStyleIdx="2" presStyleCnt="3"/>
      <dgm:spPr/>
    </dgm:pt>
  </dgm:ptLst>
  <dgm:cxnLst>
    <dgm:cxn modelId="{593BA80A-03B3-4707-A931-10D4CE09380D}" srcId="{D708271A-CF76-4C13-89EC-460ACDD75957}" destId="{B22DE4FB-E657-45CA-9214-5F855E0B9D68}" srcOrd="2" destOrd="0" parTransId="{D9CB3A9E-9A6C-4510-B7B2-E599B503A049}" sibTransId="{0D963F6A-1036-4716-8ECC-D6C1F5A0E8AE}"/>
    <dgm:cxn modelId="{C9D52F14-6BA0-4CDC-A777-49119E44CB9E}" type="presOf" srcId="{B22DE4FB-E657-45CA-9214-5F855E0B9D68}" destId="{17A0E40C-5E37-4199-AC67-3D90DDD032EC}" srcOrd="0" destOrd="0" presId="urn:microsoft.com/office/officeart/2005/8/layout/cycle8"/>
    <dgm:cxn modelId="{1DD49B23-4BB7-4BE8-9B7C-94CB90315658}" srcId="{D708271A-CF76-4C13-89EC-460ACDD75957}" destId="{AB0BFAED-9A72-4F0E-8228-97A7BF00ECA2}" srcOrd="0" destOrd="0" parTransId="{EA2BDB4C-5E34-43C7-8432-55830DB4C165}" sibTransId="{41B02A6D-3EB3-461C-B19C-D811FBCB5D28}"/>
    <dgm:cxn modelId="{A0075569-3D49-4110-8143-8FCED2F5CF62}" type="presOf" srcId="{AB0BFAED-9A72-4F0E-8228-97A7BF00ECA2}" destId="{0633BC64-14C9-476E-A1A6-3D173DE95B1A}" srcOrd="0" destOrd="0" presId="urn:microsoft.com/office/officeart/2005/8/layout/cycle8"/>
    <dgm:cxn modelId="{36805F6A-0B52-42EB-A03D-BD4A1205A4BF}" type="presOf" srcId="{AB0BFAED-9A72-4F0E-8228-97A7BF00ECA2}" destId="{76CBE9C7-B331-4597-AA92-976F1ACD36C4}" srcOrd="1" destOrd="0" presId="urn:microsoft.com/office/officeart/2005/8/layout/cycle8"/>
    <dgm:cxn modelId="{27072FC7-69D8-4168-8168-C52A0131D615}" type="presOf" srcId="{D708271A-CF76-4C13-89EC-460ACDD75957}" destId="{6AE46BA8-B6DA-4118-8741-E4DACF1FA674}" srcOrd="0" destOrd="0" presId="urn:microsoft.com/office/officeart/2005/8/layout/cycle8"/>
    <dgm:cxn modelId="{E88535C9-A36A-4DFD-AAF9-2BF532C8F1A6}" type="presOf" srcId="{61D4EE8E-4A4A-4C74-835A-56D8E05008C3}" destId="{6587CDD1-612E-40CF-ACAC-F0B8FA360612}" srcOrd="0" destOrd="0" presId="urn:microsoft.com/office/officeart/2005/8/layout/cycle8"/>
    <dgm:cxn modelId="{78CF07CC-151F-4DE7-BA0A-DFB89B08DC68}" type="presOf" srcId="{61D4EE8E-4A4A-4C74-835A-56D8E05008C3}" destId="{DDFCE3C8-283F-46A9-8841-C06A6327EDF6}" srcOrd="1" destOrd="0" presId="urn:microsoft.com/office/officeart/2005/8/layout/cycle8"/>
    <dgm:cxn modelId="{6AE8FCEB-255D-469C-ADB1-46AEF9077677}" type="presOf" srcId="{B22DE4FB-E657-45CA-9214-5F855E0B9D68}" destId="{4EE14085-37ED-49F0-B206-8BC4D6CA820F}" srcOrd="1" destOrd="0" presId="urn:microsoft.com/office/officeart/2005/8/layout/cycle8"/>
    <dgm:cxn modelId="{695343EC-677B-4D18-A927-E5B261DE416A}" srcId="{D708271A-CF76-4C13-89EC-460ACDD75957}" destId="{61D4EE8E-4A4A-4C74-835A-56D8E05008C3}" srcOrd="1" destOrd="0" parTransId="{30405FCB-050B-4489-8C91-05E72DC96563}" sibTransId="{8AEDCCAA-CE32-48BB-86F7-8D28D0815948}"/>
    <dgm:cxn modelId="{9FA656C0-BFE4-4527-9A02-8AAEF0873ED3}" type="presParOf" srcId="{6AE46BA8-B6DA-4118-8741-E4DACF1FA674}" destId="{0633BC64-14C9-476E-A1A6-3D173DE95B1A}" srcOrd="0" destOrd="0" presId="urn:microsoft.com/office/officeart/2005/8/layout/cycle8"/>
    <dgm:cxn modelId="{403321E9-E6B2-4E22-9456-D70DF1E97B15}" type="presParOf" srcId="{6AE46BA8-B6DA-4118-8741-E4DACF1FA674}" destId="{4F8F8458-9AC2-4897-BB2E-0076F7AC765B}" srcOrd="1" destOrd="0" presId="urn:microsoft.com/office/officeart/2005/8/layout/cycle8"/>
    <dgm:cxn modelId="{59699A15-C7BA-40D5-A8B4-B39C0E1FB0FE}" type="presParOf" srcId="{6AE46BA8-B6DA-4118-8741-E4DACF1FA674}" destId="{8B4958A4-DDE4-469A-9733-CB7A6F346464}" srcOrd="2" destOrd="0" presId="urn:microsoft.com/office/officeart/2005/8/layout/cycle8"/>
    <dgm:cxn modelId="{398C8C7E-E61B-47AE-8C1E-2E3D42002610}" type="presParOf" srcId="{6AE46BA8-B6DA-4118-8741-E4DACF1FA674}" destId="{76CBE9C7-B331-4597-AA92-976F1ACD36C4}" srcOrd="3" destOrd="0" presId="urn:microsoft.com/office/officeart/2005/8/layout/cycle8"/>
    <dgm:cxn modelId="{C8CE2755-7252-411B-B4C5-1FCDC6EC694F}" type="presParOf" srcId="{6AE46BA8-B6DA-4118-8741-E4DACF1FA674}" destId="{6587CDD1-612E-40CF-ACAC-F0B8FA360612}" srcOrd="4" destOrd="0" presId="urn:microsoft.com/office/officeart/2005/8/layout/cycle8"/>
    <dgm:cxn modelId="{8E89D088-6045-4E17-865F-C09313FDC736}" type="presParOf" srcId="{6AE46BA8-B6DA-4118-8741-E4DACF1FA674}" destId="{811A84AC-9B52-4D07-AE73-42B3C35450C6}" srcOrd="5" destOrd="0" presId="urn:microsoft.com/office/officeart/2005/8/layout/cycle8"/>
    <dgm:cxn modelId="{9A1F75B0-487C-4296-AC18-1FF2241481A9}" type="presParOf" srcId="{6AE46BA8-B6DA-4118-8741-E4DACF1FA674}" destId="{33929A4F-2965-47CD-A885-77254424090A}" srcOrd="6" destOrd="0" presId="urn:microsoft.com/office/officeart/2005/8/layout/cycle8"/>
    <dgm:cxn modelId="{4B5CFC29-2ACA-44A7-9847-BA9DF3118A95}" type="presParOf" srcId="{6AE46BA8-B6DA-4118-8741-E4DACF1FA674}" destId="{DDFCE3C8-283F-46A9-8841-C06A6327EDF6}" srcOrd="7" destOrd="0" presId="urn:microsoft.com/office/officeart/2005/8/layout/cycle8"/>
    <dgm:cxn modelId="{593962F1-6E10-4DCA-B85B-48743E913A3C}" type="presParOf" srcId="{6AE46BA8-B6DA-4118-8741-E4DACF1FA674}" destId="{17A0E40C-5E37-4199-AC67-3D90DDD032EC}" srcOrd="8" destOrd="0" presId="urn:microsoft.com/office/officeart/2005/8/layout/cycle8"/>
    <dgm:cxn modelId="{F75DDCBB-CA9C-47E6-A448-69CE1CAFB754}" type="presParOf" srcId="{6AE46BA8-B6DA-4118-8741-E4DACF1FA674}" destId="{B1841B6B-DA65-4D87-8C7D-94C8D3052B3A}" srcOrd="9" destOrd="0" presId="urn:microsoft.com/office/officeart/2005/8/layout/cycle8"/>
    <dgm:cxn modelId="{5164D1AD-B66F-43DB-AC71-862302B507FC}" type="presParOf" srcId="{6AE46BA8-B6DA-4118-8741-E4DACF1FA674}" destId="{1FCB4EFA-0EAD-4BEA-856A-7C81757AD046}" srcOrd="10" destOrd="0" presId="urn:microsoft.com/office/officeart/2005/8/layout/cycle8"/>
    <dgm:cxn modelId="{FBE1472B-4594-4ED9-9AC5-D26E9DED9F68}" type="presParOf" srcId="{6AE46BA8-B6DA-4118-8741-E4DACF1FA674}" destId="{4EE14085-37ED-49F0-B206-8BC4D6CA820F}" srcOrd="11" destOrd="0" presId="urn:microsoft.com/office/officeart/2005/8/layout/cycle8"/>
    <dgm:cxn modelId="{EFC8ED46-503B-43D4-98AB-B9693E6F3755}" type="presParOf" srcId="{6AE46BA8-B6DA-4118-8741-E4DACF1FA674}" destId="{57000CFB-B2B6-416D-B8D0-3E1F3B16E8AA}" srcOrd="12" destOrd="0" presId="urn:microsoft.com/office/officeart/2005/8/layout/cycle8"/>
    <dgm:cxn modelId="{841DEA01-9F75-40AB-9459-8C9AD33E5393}" type="presParOf" srcId="{6AE46BA8-B6DA-4118-8741-E4DACF1FA674}" destId="{A1239498-4EBE-43D9-A1C3-E45DC26168E6}" srcOrd="13" destOrd="0" presId="urn:microsoft.com/office/officeart/2005/8/layout/cycle8"/>
    <dgm:cxn modelId="{2F6B4D36-7CA3-422C-80B4-3B5B0BDA66A3}" type="presParOf" srcId="{6AE46BA8-B6DA-4118-8741-E4DACF1FA674}" destId="{DEF4E6D7-A464-49CB-869E-925D361A1969}"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3BC64-14C9-476E-A1A6-3D173DE95B1A}">
      <dsp:nvSpPr>
        <dsp:cNvPr id="0" name=""/>
        <dsp:cNvSpPr/>
      </dsp:nvSpPr>
      <dsp:spPr>
        <a:xfrm>
          <a:off x="2485790" y="465235"/>
          <a:ext cx="6012277" cy="6012277"/>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s-IS" sz="2500" kern="1200" dirty="0">
              <a:solidFill>
                <a:schemeClr val="tx1"/>
              </a:solidFill>
              <a:latin typeface="+mj-lt"/>
            </a:rPr>
            <a:t>Leiðbeiningar framleiðanda</a:t>
          </a:r>
        </a:p>
      </dsp:txBody>
      <dsp:txXfrm>
        <a:off x="5654403" y="1739265"/>
        <a:ext cx="2147241" cy="1789368"/>
      </dsp:txXfrm>
    </dsp:sp>
    <dsp:sp modelId="{6587CDD1-612E-40CF-ACAC-F0B8FA360612}">
      <dsp:nvSpPr>
        <dsp:cNvPr id="0" name=""/>
        <dsp:cNvSpPr/>
      </dsp:nvSpPr>
      <dsp:spPr>
        <a:xfrm>
          <a:off x="2361966" y="679959"/>
          <a:ext cx="6012277" cy="6012277"/>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s-IS" sz="2500" kern="1200" dirty="0">
              <a:solidFill>
                <a:schemeClr val="tx1"/>
              </a:solidFill>
              <a:latin typeface="+mj-lt"/>
            </a:rPr>
            <a:t>Rakavarnir og rétt hitastig</a:t>
          </a:r>
        </a:p>
      </dsp:txBody>
      <dsp:txXfrm>
        <a:off x="3793460" y="4580782"/>
        <a:ext cx="3220862" cy="1574644"/>
      </dsp:txXfrm>
    </dsp:sp>
    <dsp:sp modelId="{17A0E40C-5E37-4199-AC67-3D90DDD032EC}">
      <dsp:nvSpPr>
        <dsp:cNvPr id="0" name=""/>
        <dsp:cNvSpPr/>
      </dsp:nvSpPr>
      <dsp:spPr>
        <a:xfrm>
          <a:off x="2238142" y="465235"/>
          <a:ext cx="6012277" cy="6012277"/>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s-IS" sz="2500" kern="1200" dirty="0" err="1">
              <a:solidFill>
                <a:schemeClr val="tx1"/>
              </a:solidFill>
              <a:latin typeface="+mj-lt"/>
            </a:rPr>
            <a:t>Aðgæsla</a:t>
          </a:r>
          <a:r>
            <a:rPr lang="is-IS" sz="2500" kern="1200" dirty="0">
              <a:solidFill>
                <a:schemeClr val="tx1"/>
              </a:solidFill>
              <a:latin typeface="+mj-lt"/>
            </a:rPr>
            <a:t> í meðförum</a:t>
          </a:r>
        </a:p>
      </dsp:txBody>
      <dsp:txXfrm>
        <a:off x="2934564" y="1739265"/>
        <a:ext cx="2147241" cy="1789368"/>
      </dsp:txXfrm>
    </dsp:sp>
    <dsp:sp modelId="{57000CFB-B2B6-416D-B8D0-3E1F3B16E8AA}">
      <dsp:nvSpPr>
        <dsp:cNvPr id="0" name=""/>
        <dsp:cNvSpPr/>
      </dsp:nvSpPr>
      <dsp:spPr>
        <a:xfrm>
          <a:off x="2114098" y="93047"/>
          <a:ext cx="6756654" cy="675665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239498-4EBE-43D9-A1C3-E45DC26168E6}">
      <dsp:nvSpPr>
        <dsp:cNvPr id="0" name=""/>
        <dsp:cNvSpPr/>
      </dsp:nvSpPr>
      <dsp:spPr>
        <a:xfrm>
          <a:off x="1989777" y="307391"/>
          <a:ext cx="6756654" cy="675665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F4E6D7-A464-49CB-869E-925D361A1969}">
      <dsp:nvSpPr>
        <dsp:cNvPr id="0" name=""/>
        <dsp:cNvSpPr/>
      </dsp:nvSpPr>
      <dsp:spPr>
        <a:xfrm>
          <a:off x="1865457" y="93047"/>
          <a:ext cx="6756654" cy="675665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b="0" i="0">
                <a:latin typeface="Lato Light" panose="020F0502020204030203" pitchFamily="34" charset="0"/>
              </a:defRPr>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b="0" i="0">
                <a:latin typeface="Lato Light" panose="020F0502020204030203" pitchFamily="34" charset="0"/>
              </a:defRPr>
            </a:lvl1pPr>
          </a:lstStyle>
          <a:p>
            <a:fld id="{EFC10EE1-B198-C942-8235-326C972CBB30}" type="datetimeFigureOut">
              <a:rPr lang="en-US" smtClean="0"/>
              <a:pPr/>
              <a:t>12/16/2024</a:t>
            </a:fld>
            <a:endParaRPr lang="en-US"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b="0" i="0">
                <a:latin typeface="Lato Light"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b="0" i="0">
                <a:latin typeface="Lato Light" panose="020F0502020204030203"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502020204030203" pitchFamily="34" charset="0"/>
        <a:ea typeface="+mn-ea"/>
        <a:cs typeface="+mn-cs"/>
      </a:defRPr>
    </a:lvl1pPr>
    <a:lvl2pPr marL="914217" algn="l" defTabSz="914217" rtl="0" eaLnBrk="1" latinLnBrk="0" hangingPunct="1">
      <a:defRPr sz="2400" b="0" i="0" kern="1200">
        <a:solidFill>
          <a:schemeClr val="tx1"/>
        </a:solidFill>
        <a:latin typeface="Lato Light" panose="020F0502020204030203" pitchFamily="34" charset="0"/>
        <a:ea typeface="+mn-ea"/>
        <a:cs typeface="+mn-cs"/>
      </a:defRPr>
    </a:lvl2pPr>
    <a:lvl3pPr marL="1828434" algn="l" defTabSz="914217" rtl="0" eaLnBrk="1" latinLnBrk="0" hangingPunct="1">
      <a:defRPr sz="2400" b="0" i="0" kern="1200">
        <a:solidFill>
          <a:schemeClr val="tx1"/>
        </a:solidFill>
        <a:latin typeface="Lato Light" panose="020F0502020204030203" pitchFamily="34" charset="0"/>
        <a:ea typeface="+mn-ea"/>
        <a:cs typeface="+mn-cs"/>
      </a:defRPr>
    </a:lvl3pPr>
    <a:lvl4pPr marL="2742651" algn="l" defTabSz="914217" rtl="0" eaLnBrk="1" latinLnBrk="0" hangingPunct="1">
      <a:defRPr sz="2400" b="0" i="0" kern="1200">
        <a:solidFill>
          <a:schemeClr val="tx1"/>
        </a:solidFill>
        <a:latin typeface="Lato Light" panose="020F0502020204030203" pitchFamily="34" charset="0"/>
        <a:ea typeface="+mn-ea"/>
        <a:cs typeface="+mn-cs"/>
      </a:defRPr>
    </a:lvl4pPr>
    <a:lvl5pPr marL="3656868" algn="l" defTabSz="914217" rtl="0" eaLnBrk="1" latinLnBrk="0" hangingPunct="1">
      <a:defRPr sz="2400" b="0" i="0" kern="1200">
        <a:solidFill>
          <a:schemeClr val="tx1"/>
        </a:solidFill>
        <a:latin typeface="Lato Light" panose="020F050202020403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48016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827007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51258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33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5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065573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7929749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7549319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791377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519994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630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16049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4420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smtClean="0"/>
              <a:t>12/16/2024</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smtClean="0"/>
              <a:t>‹#›</a:t>
            </a:fld>
            <a:endParaRPr lang="en-US" dirty="0"/>
          </a:p>
        </p:txBody>
      </p:sp>
      <p:sp>
        <p:nvSpPr>
          <p:cNvPr id="7" name="Oval 6">
            <a:extLst>
              <a:ext uri="{FF2B5EF4-FFF2-40B4-BE49-F238E27FC236}">
                <a16:creationId xmlns:a16="http://schemas.microsoft.com/office/drawing/2014/main" id="{695EED9D-23A8-4E84-B911-EF4674E31271}"/>
              </a:ext>
            </a:extLst>
          </p:cNvPr>
          <p:cNvSpPr/>
          <p:nvPr userDrawn="1"/>
        </p:nvSpPr>
        <p:spPr>
          <a:xfrm>
            <a:off x="21994524" y="676939"/>
            <a:ext cx="929271" cy="929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7F81CF-01E6-4FD8-86F7-20D91598E751}"/>
              </a:ext>
            </a:extLst>
          </p:cNvPr>
          <p:cNvSpPr txBox="1"/>
          <p:nvPr userDrawn="1"/>
        </p:nvSpPr>
        <p:spPr>
          <a:xfrm>
            <a:off x="22079585" y="762000"/>
            <a:ext cx="777240" cy="777240"/>
          </a:xfrm>
          <a:prstGeom prst="ellipse">
            <a:avLst/>
          </a:prstGeom>
          <a:noFill/>
        </p:spPr>
        <p:txBody>
          <a:bodyPr wrap="square" lIns="0" tIns="0" rIns="0" bIns="0" rtlCol="0" anchor="ctr">
            <a:noAutofit/>
          </a:bodyPr>
          <a:lstStyle/>
          <a:p>
            <a:pPr algn="ctr"/>
            <a:fld id="{C2130A1F-96FE-9345-9E91-FD9BE4197128}" type="slidenum">
              <a:rPr lang="en-US" sz="2400" b="0" i="0" spc="0" smtClean="0">
                <a:solidFill>
                  <a:schemeClr val="bg1"/>
                </a:solidFill>
                <a:latin typeface="Poppins Medium" pitchFamily="2" charset="77"/>
                <a:cs typeface="Poppins Medium" pitchFamily="2" charset="77"/>
              </a:rPr>
              <a:pPr algn="ctr"/>
              <a:t>‹#›</a:t>
            </a:fld>
            <a:endParaRPr lang="en-US" sz="28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261743062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3977" r:id="rId13"/>
    <p:sldLayoutId id="2147484134" r:id="rId14"/>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1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1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13.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1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13.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13.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13.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1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1026061014" TargetMode="Externa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13.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13.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13.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hms-web.cdn.prismic.io/hms-web/3016012c-7e0d-4222-a6b9-dfbdda7364be_I4.004+Rakam%C3%A6lingar+%C3%AD+byggingum.pdf" TargetMode="External"/><Relationship Id="rId3" Type="http://schemas.openxmlformats.org/officeDocument/2006/relationships/hyperlink" Target="https://www.althingi.is/lagas/nuna/2010160.html" TargetMode="External"/><Relationship Id="rId7" Type="http://schemas.openxmlformats.org/officeDocument/2006/relationships/hyperlink" Target="https://hms-web.cdn.prismic.io/hms-web/7b641353-df82-4499-9646-3e68482a3d19_I4.001+Byggingarraki.pdf" TargetMode="External"/><Relationship Id="rId12"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s://www.stadlar.is/" TargetMode="External"/><Relationship Id="rId11" Type="http://schemas.openxmlformats.org/officeDocument/2006/relationships/hyperlink" Target="https://hms-web.cdn.prismic.io/hms-web/c92e8be2-e489-421c-8e85-9b6de12bd197_I6.001+Rakaoryggi+bygginga.pdf" TargetMode="External"/><Relationship Id="rId5" Type="http://schemas.openxmlformats.org/officeDocument/2006/relationships/hyperlink" Target="https://www.byggingarreglugerd.is/?hluti=1#table-of-contents" TargetMode="External"/><Relationship Id="rId10" Type="http://schemas.openxmlformats.org/officeDocument/2006/relationships/hyperlink" Target="https://hms-web.cdn.prismic.io/hms-web/e39f3c64-eea3-4a9e-960d-ddf8c277fbf0_I4.006+Varnir+gegn+rakaskemmdum.pdf" TargetMode="External"/><Relationship Id="rId4" Type="http://schemas.openxmlformats.org/officeDocument/2006/relationships/hyperlink" Target="https://www.althingi.is/lagas/nuna/2014114.html" TargetMode="External"/><Relationship Id="rId9" Type="http://schemas.openxmlformats.org/officeDocument/2006/relationships/hyperlink" Target="https://hms-web.cdn.prismic.io/hms-web/6758dc4b-0162-4935-9934-4b654dd67730_I4.005+Greinarger%C3%B0+um+hita-+og+raka%C3%A1stand.pdf"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tack of wood planks">
            <a:extLst>
              <a:ext uri="{FF2B5EF4-FFF2-40B4-BE49-F238E27FC236}">
                <a16:creationId xmlns:a16="http://schemas.microsoft.com/office/drawing/2014/main" id="{55A8F5FC-76CD-BB76-2748-0FA55AE12C6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01291" y="-5806"/>
            <a:ext cx="20582709" cy="13721806"/>
          </a:xfrm>
          <a:prstGeom prst="rect">
            <a:avLst/>
          </a:prstGeom>
        </p:spPr>
      </p:pic>
      <p:pic>
        <p:nvPicPr>
          <p:cNvPr id="3" name="Picture 2" descr="A close up of a logo&#10;&#10;Description automatically generated">
            <a:extLst>
              <a:ext uri="{FF2B5EF4-FFF2-40B4-BE49-F238E27FC236}">
                <a16:creationId xmlns:a16="http://schemas.microsoft.com/office/drawing/2014/main" id="{EC017B99-D6D3-42EB-AA26-616381A2EBA2}"/>
              </a:ext>
            </a:extLst>
          </p:cNvPr>
          <p:cNvPicPr>
            <a:picLocks noGrp="1" noRot="1" noChangeAspect="1" noMove="1" noResize="1" noEditPoints="1" noAdjustHandles="1" noChangeArrowheads="1" noChangeShapeType="1" noCrop="1"/>
          </p:cNvPicPr>
          <p:nvPr/>
        </p:nvPicPr>
        <p:blipFill>
          <a:blip r:embed="rId3">
            <a:alphaModFix amt="41000"/>
            <a:extLst>
              <a:ext uri="{28A0092B-C50C-407E-A947-70E740481C1C}">
                <a14:useLocalDpi xmlns:a14="http://schemas.microsoft.com/office/drawing/2010/main" val="0"/>
              </a:ext>
            </a:extLst>
          </a:blip>
          <a:stretch>
            <a:fillRect/>
          </a:stretch>
        </p:blipFill>
        <p:spPr>
          <a:xfrm>
            <a:off x="0" y="0"/>
            <a:ext cx="24383998" cy="13716000"/>
          </a:xfrm>
          <a:prstGeom prst="rect">
            <a:avLst/>
          </a:prstGeom>
        </p:spPr>
      </p:pic>
      <p:pic>
        <p:nvPicPr>
          <p:cNvPr id="4" name="Picture 3" descr="A picture containing large&#10;&#10;Description automatically generated">
            <a:extLst>
              <a:ext uri="{FF2B5EF4-FFF2-40B4-BE49-F238E27FC236}">
                <a16:creationId xmlns:a16="http://schemas.microsoft.com/office/drawing/2014/main" id="{71D88EC4-72F8-4DD1-A02D-583D549B770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5" name="TextBox 4">
            <a:extLst>
              <a:ext uri="{FF2B5EF4-FFF2-40B4-BE49-F238E27FC236}">
                <a16:creationId xmlns:a16="http://schemas.microsoft.com/office/drawing/2014/main" id="{D2B22880-0D50-4663-B476-4DCDBEB59CAF}"/>
              </a:ext>
            </a:extLst>
          </p:cNvPr>
          <p:cNvSpPr txBox="1"/>
          <p:nvPr/>
        </p:nvSpPr>
        <p:spPr>
          <a:xfrm>
            <a:off x="1880519" y="3846786"/>
            <a:ext cx="11445196" cy="584775"/>
          </a:xfrm>
          <a:prstGeom prst="rect">
            <a:avLst/>
          </a:prstGeom>
          <a:noFill/>
        </p:spPr>
        <p:txBody>
          <a:bodyPr wrap="square" rtlCol="0">
            <a:spAutoFit/>
          </a:bodyPr>
          <a:lstStyle/>
          <a:p>
            <a:r>
              <a:rPr lang="is-IS" sz="3200" dirty="0">
                <a:solidFill>
                  <a:srgbClr val="B39271"/>
                </a:solidFill>
                <a:latin typeface="Setimo" panose="020B0603020204030204" pitchFamily="34" charset="0"/>
                <a:cs typeface="Setimo" panose="020B0603020204030204" pitchFamily="34" charset="0"/>
              </a:rPr>
              <a:t>Grunnkröfur um mannvirki</a:t>
            </a:r>
          </a:p>
        </p:txBody>
      </p:sp>
      <p:sp>
        <p:nvSpPr>
          <p:cNvPr id="6" name="TextBox 5">
            <a:extLst>
              <a:ext uri="{FF2B5EF4-FFF2-40B4-BE49-F238E27FC236}">
                <a16:creationId xmlns:a16="http://schemas.microsoft.com/office/drawing/2014/main" id="{C5F57F76-A02E-45BC-BCEB-F2DFD25425F5}"/>
              </a:ext>
            </a:extLst>
          </p:cNvPr>
          <p:cNvSpPr txBox="1"/>
          <p:nvPr/>
        </p:nvSpPr>
        <p:spPr>
          <a:xfrm>
            <a:off x="1880519" y="4706050"/>
            <a:ext cx="8628818" cy="4832092"/>
          </a:xfrm>
          <a:prstGeom prst="rect">
            <a:avLst/>
          </a:prstGeom>
          <a:noFill/>
        </p:spPr>
        <p:txBody>
          <a:bodyPr wrap="square" rtlCol="0">
            <a:spAutoFit/>
          </a:bodyPr>
          <a:lstStyle/>
          <a:p>
            <a:r>
              <a:rPr lang="is-IS" sz="8800" dirty="0">
                <a:solidFill>
                  <a:schemeClr val="bg1"/>
                </a:solidFill>
                <a:latin typeface="Setimo" panose="020B0603020204030204" pitchFamily="34" charset="0"/>
                <a:cs typeface="Setimo" panose="020B0603020204030204" pitchFamily="34" charset="0"/>
              </a:rPr>
              <a:t>Rétt meðferð</a:t>
            </a:r>
          </a:p>
          <a:p>
            <a:r>
              <a:rPr lang="is-IS" sz="8800" dirty="0">
                <a:solidFill>
                  <a:schemeClr val="bg1"/>
                </a:solidFill>
                <a:latin typeface="Setimo" panose="020B0603020204030204" pitchFamily="34" charset="0"/>
                <a:cs typeface="Setimo" panose="020B0603020204030204" pitchFamily="34" charset="0"/>
              </a:rPr>
              <a:t>byggingarvöru</a:t>
            </a:r>
          </a:p>
          <a:p>
            <a:r>
              <a:rPr lang="is-IS" sz="4400" dirty="0">
                <a:solidFill>
                  <a:schemeClr val="bg1"/>
                </a:solidFill>
                <a:latin typeface="Setimo" panose="020B0603020204030204" pitchFamily="34" charset="0"/>
                <a:cs typeface="Setimo" panose="020B0603020204030204" pitchFamily="34" charset="0"/>
              </a:rPr>
              <a:t>Timbur, múrefni og kerfi vara sem nota þarf saman til að vörurnar haldi eiginleikum</a:t>
            </a:r>
          </a:p>
        </p:txBody>
      </p:sp>
      <p:sp>
        <p:nvSpPr>
          <p:cNvPr id="2" name="TextBox 1">
            <a:extLst>
              <a:ext uri="{FF2B5EF4-FFF2-40B4-BE49-F238E27FC236}">
                <a16:creationId xmlns:a16="http://schemas.microsoft.com/office/drawing/2014/main" id="{27597F2A-12C1-0767-4C92-346475535735}"/>
              </a:ext>
            </a:extLst>
          </p:cNvPr>
          <p:cNvSpPr txBox="1"/>
          <p:nvPr/>
        </p:nvSpPr>
        <p:spPr>
          <a:xfrm>
            <a:off x="1880519" y="9958192"/>
            <a:ext cx="8979547" cy="830997"/>
          </a:xfrm>
          <a:prstGeom prst="rect">
            <a:avLst/>
          </a:prstGeom>
          <a:noFill/>
        </p:spPr>
        <p:txBody>
          <a:bodyPr wrap="square" rtlCol="0">
            <a:spAutoFit/>
          </a:bodyPr>
          <a:lstStyle/>
          <a:p>
            <a:r>
              <a:rPr lang="is-IS" sz="2400" dirty="0">
                <a:solidFill>
                  <a:schemeClr val="bg1"/>
                </a:solidFill>
                <a:latin typeface="+mj-lt"/>
              </a:rPr>
              <a:t>Eyþór Bjarki Sigurbjörnsson  sérfræðingur HMS</a:t>
            </a:r>
          </a:p>
          <a:p>
            <a:r>
              <a:rPr lang="is-IS" sz="2400" dirty="0">
                <a:solidFill>
                  <a:schemeClr val="bg1"/>
                </a:solidFill>
                <a:latin typeface="+mj-lt"/>
              </a:rPr>
              <a:t>Gústaf Adolf Hermannsson sérfræðingur HMS</a:t>
            </a:r>
          </a:p>
        </p:txBody>
      </p:sp>
    </p:spTree>
    <p:extLst>
      <p:ext uri="{BB962C8B-B14F-4D97-AF65-F5344CB8AC3E}">
        <p14:creationId xmlns:p14="http://schemas.microsoft.com/office/powerpoint/2010/main" val="393041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wood shavings&#10;&#10;Description automatically generated">
            <a:extLst>
              <a:ext uri="{FF2B5EF4-FFF2-40B4-BE49-F238E27FC236}">
                <a16:creationId xmlns:a16="http://schemas.microsoft.com/office/drawing/2014/main" id="{CEACAB85-8690-110F-FE54-7A18CD1E0CA8}"/>
              </a:ext>
            </a:extLst>
          </p:cNvPr>
          <p:cNvPicPr>
            <a:picLocks noChangeAspect="1"/>
          </p:cNvPicPr>
          <p:nvPr/>
        </p:nvPicPr>
        <p:blipFill>
          <a:blip r:embed="rId2" cstate="email">
            <a:extLst>
              <a:ext uri="{28A0092B-C50C-407E-A947-70E740481C1C}">
                <a14:useLocalDpi xmlns:a14="http://schemas.microsoft.com/office/drawing/2010/main" val="0"/>
              </a:ext>
            </a:extLst>
          </a:blip>
          <a:srcRect l="19133" r="33767"/>
          <a:stretch/>
        </p:blipFill>
        <p:spPr>
          <a:xfrm>
            <a:off x="0" y="-31234"/>
            <a:ext cx="9798302" cy="13867172"/>
          </a:xfrm>
          <a:prstGeom prst="rect">
            <a:avLst/>
          </a:prstGeom>
        </p:spPr>
      </p:pic>
      <p:pic>
        <p:nvPicPr>
          <p:cNvPr id="6" name="Picture 5" descr="A close up of a logo&#10;&#10;Description automatically generated">
            <a:extLst>
              <a:ext uri="{FF2B5EF4-FFF2-40B4-BE49-F238E27FC236}">
                <a16:creationId xmlns:a16="http://schemas.microsoft.com/office/drawing/2014/main" id="{5BBD329E-62F4-4B8E-9614-8DABB6BB722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422031" y="0"/>
            <a:ext cx="24634092" cy="13856677"/>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36D4AE74-84B1-433F-B7AB-CA2E4F8D694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0116" y="-41479"/>
            <a:ext cx="24634092" cy="13856677"/>
          </a:xfrm>
          <a:prstGeom prst="rect">
            <a:avLst/>
          </a:prstGeom>
        </p:spPr>
      </p:pic>
      <p:pic>
        <p:nvPicPr>
          <p:cNvPr id="13" name="Picture 12" descr="A close up of a sign&#10;&#10;Description automatically generated">
            <a:extLst>
              <a:ext uri="{FF2B5EF4-FFF2-40B4-BE49-F238E27FC236}">
                <a16:creationId xmlns:a16="http://schemas.microsoft.com/office/drawing/2014/main" id="{9595BBEE-11CE-4979-9AD2-493B0C21EC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878678" y="2324688"/>
            <a:ext cx="1688981" cy="842385"/>
          </a:xfrm>
          <a:prstGeom prst="rect">
            <a:avLst/>
          </a:prstGeom>
        </p:spPr>
      </p:pic>
      <p:sp>
        <p:nvSpPr>
          <p:cNvPr id="14" name="TextBox 13">
            <a:extLst>
              <a:ext uri="{FF2B5EF4-FFF2-40B4-BE49-F238E27FC236}">
                <a16:creationId xmlns:a16="http://schemas.microsoft.com/office/drawing/2014/main" id="{5CB5B99E-F334-455A-B70A-902D8601CD94}"/>
              </a:ext>
            </a:extLst>
          </p:cNvPr>
          <p:cNvSpPr txBox="1"/>
          <p:nvPr/>
        </p:nvSpPr>
        <p:spPr>
          <a:xfrm>
            <a:off x="8985221" y="3597696"/>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Leiðbeiningar framleiðanda</a:t>
            </a:r>
          </a:p>
        </p:txBody>
      </p:sp>
      <p:sp>
        <p:nvSpPr>
          <p:cNvPr id="15" name="TextBox 14">
            <a:extLst>
              <a:ext uri="{FF2B5EF4-FFF2-40B4-BE49-F238E27FC236}">
                <a16:creationId xmlns:a16="http://schemas.microsoft.com/office/drawing/2014/main" id="{83AC5040-ADE4-467B-8BB9-283EEA8111B9}"/>
              </a:ext>
            </a:extLst>
          </p:cNvPr>
          <p:cNvSpPr txBox="1"/>
          <p:nvPr/>
        </p:nvSpPr>
        <p:spPr>
          <a:xfrm>
            <a:off x="8985221" y="7217670"/>
            <a:ext cx="13873205" cy="5560240"/>
          </a:xfrm>
          <a:prstGeom prst="rect">
            <a:avLst/>
          </a:prstGeom>
          <a:noFill/>
        </p:spPr>
        <p:txBody>
          <a:bodyPr wrap="square" rtlCol="0">
            <a:spAutoFit/>
          </a:bodyPr>
          <a:lstStyle/>
          <a:p>
            <a:pPr>
              <a:lnSpc>
                <a:spcPct val="150000"/>
              </a:lnSpc>
            </a:pPr>
            <a:r>
              <a:rPr lang="en-US" sz="3600" baseline="30000" dirty="0" err="1">
                <a:solidFill>
                  <a:srgbClr val="11223A"/>
                </a:solidFill>
                <a:latin typeface="Setimo" panose="020B0603020204030204" pitchFamily="34" charset="0"/>
                <a:cs typeface="Setimo" panose="020B0603020204030204" pitchFamily="34" charset="0"/>
              </a:rPr>
              <a:t>Sé</a:t>
            </a:r>
            <a:r>
              <a:rPr lang="en-US" sz="3600" baseline="30000" dirty="0">
                <a:solidFill>
                  <a:srgbClr val="11223A"/>
                </a:solidFill>
                <a:latin typeface="Setimo" panose="020B0603020204030204" pitchFamily="34" charset="0"/>
                <a:cs typeface="Setimo" panose="020B0603020204030204" pitchFamily="34" charset="0"/>
              </a:rPr>
              <a:t> ekki </a:t>
            </a:r>
            <a:r>
              <a:rPr lang="en-US" sz="3600" baseline="30000" dirty="0" err="1">
                <a:solidFill>
                  <a:srgbClr val="11223A"/>
                </a:solidFill>
                <a:latin typeface="Setimo" panose="020B0603020204030204" pitchFamily="34" charset="0"/>
                <a:cs typeface="Setimo" panose="020B0603020204030204" pitchFamily="34" charset="0"/>
              </a:rPr>
              <a:t>farið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eftir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leiðbeiningum</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framleiðanda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varðandi</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efnismeðferð</a:t>
            </a:r>
            <a:r>
              <a:rPr lang="en-US" sz="3600" baseline="30000" dirty="0">
                <a:solidFill>
                  <a:srgbClr val="11223A"/>
                </a:solidFill>
                <a:latin typeface="Setimo" panose="020B0603020204030204" pitchFamily="34" charset="0"/>
                <a:cs typeface="Setimo" panose="020B0603020204030204" pitchFamily="34" charset="0"/>
              </a:rPr>
              <a:t>: </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getur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sá</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aðili</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sem</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hunsar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leiðbeiningarnar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orðið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ábyrgur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komi</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upp</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gallar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eða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skemmdir</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aukast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líkur</a:t>
            </a:r>
            <a:r>
              <a:rPr lang="en-US" sz="3600" baseline="30000" dirty="0">
                <a:solidFill>
                  <a:srgbClr val="11223A"/>
                </a:solidFill>
                <a:latin typeface="Setimo" panose="020B0603020204030204" pitchFamily="34" charset="0"/>
                <a:cs typeface="Setimo" panose="020B0603020204030204" pitchFamily="34" charset="0"/>
              </a:rPr>
              <a:t> á </a:t>
            </a: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skerða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eiginleika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og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líftíma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vöru</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sem</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þýðir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skerðing</a:t>
            </a:r>
            <a:r>
              <a:rPr lang="en-US" sz="3600" baseline="30000" dirty="0">
                <a:solidFill>
                  <a:srgbClr val="11223A"/>
                </a:solidFill>
                <a:latin typeface="Setimo" panose="020B0603020204030204" pitchFamily="34" charset="0"/>
                <a:cs typeface="Setimo" panose="020B0603020204030204" pitchFamily="34" charset="0"/>
              </a:rPr>
              <a:t> á </a:t>
            </a:r>
            <a:r>
              <a:rPr lang="en-US" sz="3600" baseline="30000" dirty="0" err="1">
                <a:solidFill>
                  <a:srgbClr val="11223A"/>
                </a:solidFill>
                <a:latin typeface="Setimo" panose="020B0603020204030204" pitchFamily="34" charset="0"/>
                <a:cs typeface="Setimo" panose="020B0603020204030204" pitchFamily="34" charset="0"/>
              </a:rPr>
              <a:t>sjálfsögðum</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réttindum</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neytenda</a:t>
            </a:r>
            <a:r>
              <a:rPr lang="en-US" sz="3600" baseline="30000" dirty="0">
                <a:solidFill>
                  <a:srgbClr val="11223A"/>
                </a:solidFill>
                <a:latin typeface="Setimo" panose="020B0603020204030204" pitchFamily="34" charset="0"/>
                <a:cs typeface="Setimo" panose="020B0603020204030204" pitchFamily="34" charset="0"/>
              </a:rPr>
              <a:t>. </a:t>
            </a:r>
          </a:p>
          <a:p>
            <a:pPr marL="571500" indent="-571500">
              <a:lnSpc>
                <a:spcPct val="150000"/>
              </a:lnSpc>
              <a:buFont typeface="Arial" panose="020B0604020202020204" pitchFamily="34" charset="0"/>
              <a:buChar char="•"/>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i="1" baseline="30000" dirty="0">
                <a:solidFill>
                  <a:srgbClr val="11223A"/>
                </a:solidFill>
                <a:latin typeface="Setimo" panose="020B0603020204030204" pitchFamily="34" charset="0"/>
                <a:cs typeface="Setimo" panose="020B0603020204030204" pitchFamily="34" charset="0"/>
              </a:rPr>
              <a:t>CE-merktum byggingarvörum á að fylgja yfirlýsing um nothæfi (e. </a:t>
            </a:r>
            <a:r>
              <a:rPr lang="is-IS" sz="3600" i="1" baseline="30000" dirty="0" err="1">
                <a:solidFill>
                  <a:srgbClr val="11223A"/>
                </a:solidFill>
                <a:latin typeface="Setimo" panose="020B0603020204030204" pitchFamily="34" charset="0"/>
                <a:cs typeface="Setimo" panose="020B0603020204030204" pitchFamily="34" charset="0"/>
              </a:rPr>
              <a:t>DoP</a:t>
            </a:r>
            <a:r>
              <a:rPr lang="is-IS" sz="3600" i="1" baseline="30000" dirty="0">
                <a:solidFill>
                  <a:srgbClr val="11223A"/>
                </a:solidFill>
                <a:latin typeface="Setimo" panose="020B0603020204030204" pitchFamily="34" charset="0"/>
                <a:cs typeface="Setimo" panose="020B0603020204030204" pitchFamily="34" charset="0"/>
              </a:rPr>
              <a:t>). Þar lýsir framleiðandinn eiginleikum vörunnar.</a:t>
            </a:r>
          </a:p>
          <a:p>
            <a:pPr>
              <a:lnSpc>
                <a:spcPct val="150000"/>
              </a:lnSpc>
            </a:pPr>
            <a:r>
              <a:rPr lang="is-IS" sz="3600" i="1" baseline="30000" dirty="0">
                <a:solidFill>
                  <a:srgbClr val="11223A"/>
                </a:solidFill>
                <a:latin typeface="Setimo" panose="020B0603020204030204" pitchFamily="34" charset="0"/>
                <a:cs typeface="Setimo" panose="020B0603020204030204" pitchFamily="34" charset="0"/>
              </a:rPr>
              <a:t> </a:t>
            </a:r>
          </a:p>
          <a:p>
            <a:pPr>
              <a:lnSpc>
                <a:spcPct val="150000"/>
              </a:lnSpc>
            </a:pPr>
            <a:r>
              <a:rPr lang="is-IS" sz="3600" i="1" baseline="30000" dirty="0">
                <a:solidFill>
                  <a:srgbClr val="11223A"/>
                </a:solidFill>
                <a:latin typeface="Setimo" panose="020B0603020204030204" pitchFamily="34" charset="0"/>
                <a:cs typeface="Setimo" panose="020B0603020204030204" pitchFamily="34" charset="0"/>
              </a:rPr>
              <a:t>Meðferð byggingarvöru á að vera þess eðlis á öllum stigum mannvirkjagerðar að neytendur njóti fullra eiginleika í samræmi við yfirlýsingu framleiðanda.</a:t>
            </a:r>
            <a:endParaRPr lang="en-US" sz="3600" i="1" baseline="30000" dirty="0">
              <a:solidFill>
                <a:srgbClr val="11223A"/>
              </a:solidFill>
              <a:latin typeface="Setimo" panose="020B0603020204030204" pitchFamily="34" charset="0"/>
              <a:cs typeface="Setimo" panose="020B0603020204030204" pitchFamily="34" charset="0"/>
            </a:endParaRPr>
          </a:p>
        </p:txBody>
      </p:sp>
      <p:sp>
        <p:nvSpPr>
          <p:cNvPr id="16" name="TextBox 15">
            <a:extLst>
              <a:ext uri="{FF2B5EF4-FFF2-40B4-BE49-F238E27FC236}">
                <a16:creationId xmlns:a16="http://schemas.microsoft.com/office/drawing/2014/main" id="{550EDEB3-7E19-477A-8A25-21A1427E7382}"/>
              </a:ext>
            </a:extLst>
          </p:cNvPr>
          <p:cNvSpPr txBox="1"/>
          <p:nvPr/>
        </p:nvSpPr>
        <p:spPr>
          <a:xfrm>
            <a:off x="9017918" y="5637153"/>
            <a:ext cx="15194143" cy="2123658"/>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Í mörgum tilfellum er hægt að fá upplýsingar um meðferð og notkun byggingarvara frá framleiðanda. Ef ekki ber söluaðila að gera grein fyrir réttri meðferð. Mikilvægt er að allir koma að mannvirkjagerð </a:t>
            </a:r>
            <a:r>
              <a:rPr lang="is-IS" sz="4400" b="1" baseline="30000" dirty="0">
                <a:solidFill>
                  <a:srgbClr val="B39271"/>
                </a:solidFill>
                <a:latin typeface="Setimo" panose="020B0603020204030204" pitchFamily="34" charset="0"/>
                <a:cs typeface="Setimo" panose="020B0603020204030204" pitchFamily="34" charset="0"/>
              </a:rPr>
              <a:t>fylgi leiðbeiningum framleiðanda </a:t>
            </a:r>
            <a:r>
              <a:rPr lang="is-IS" sz="4400" baseline="30000" dirty="0">
                <a:solidFill>
                  <a:srgbClr val="B39271"/>
                </a:solidFill>
                <a:latin typeface="Setimo" panose="020B0603020204030204" pitchFamily="34" charset="0"/>
                <a:cs typeface="Setimo" panose="020B0603020204030204" pitchFamily="34" charset="0"/>
              </a:rPr>
              <a:t>varðandi efnismeðferð.</a:t>
            </a:r>
          </a:p>
          <a:p>
            <a:endParaRPr lang="is-IS" sz="4400" dirty="0">
              <a:solidFill>
                <a:srgbClr val="B39271"/>
              </a:solidFill>
              <a:latin typeface="Setimo" panose="020B0603020204030204" pitchFamily="34" charset="0"/>
              <a:cs typeface="Setimo" panose="020B0603020204030204" pitchFamily="34" charset="0"/>
            </a:endParaRPr>
          </a:p>
        </p:txBody>
      </p:sp>
    </p:spTree>
    <p:extLst>
      <p:ext uri="{BB962C8B-B14F-4D97-AF65-F5344CB8AC3E}">
        <p14:creationId xmlns:p14="http://schemas.microsoft.com/office/powerpoint/2010/main" val="354682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construction site&#10;&#10;Description automatically generated">
            <a:extLst>
              <a:ext uri="{FF2B5EF4-FFF2-40B4-BE49-F238E27FC236}">
                <a16:creationId xmlns:a16="http://schemas.microsoft.com/office/drawing/2014/main" id="{406EBA71-ED4A-8269-999B-13340B6546DF}"/>
              </a:ext>
            </a:extLst>
          </p:cNvPr>
          <p:cNvPicPr>
            <a:picLocks noChangeAspect="1"/>
          </p:cNvPicPr>
          <p:nvPr/>
        </p:nvPicPr>
        <p:blipFill>
          <a:blip r:embed="rId2" cstate="email">
            <a:extLst>
              <a:ext uri="{28A0092B-C50C-407E-A947-70E740481C1C}">
                <a14:useLocalDpi xmlns:a14="http://schemas.microsoft.com/office/drawing/2010/main" val="0"/>
              </a:ext>
            </a:extLst>
          </a:blip>
          <a:srcRect l="35280" r="17955"/>
          <a:stretch/>
        </p:blipFill>
        <p:spPr>
          <a:xfrm>
            <a:off x="-75134" y="0"/>
            <a:ext cx="9798302" cy="13939635"/>
          </a:xfrm>
          <a:prstGeom prst="rect">
            <a:avLst/>
          </a:prstGeom>
        </p:spPr>
      </p:pic>
      <p:pic>
        <p:nvPicPr>
          <p:cNvPr id="6" name="Picture 5" descr="A close up of a logo&#10;&#10;Description automatically generated">
            <a:extLst>
              <a:ext uri="{FF2B5EF4-FFF2-40B4-BE49-F238E27FC236}">
                <a16:creationId xmlns:a16="http://schemas.microsoft.com/office/drawing/2014/main" id="{5BBD329E-62F4-4B8E-9614-8DABB6BB722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422031" y="0"/>
            <a:ext cx="24634092" cy="13856677"/>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36D4AE74-84B1-433F-B7AB-CA2E4F8D694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0116" y="-41479"/>
            <a:ext cx="24634092" cy="13856677"/>
          </a:xfrm>
          <a:prstGeom prst="rect">
            <a:avLst/>
          </a:prstGeom>
        </p:spPr>
      </p:pic>
      <p:pic>
        <p:nvPicPr>
          <p:cNvPr id="13" name="Picture 12" descr="A close up of a sign&#10;&#10;Description automatically generated">
            <a:extLst>
              <a:ext uri="{FF2B5EF4-FFF2-40B4-BE49-F238E27FC236}">
                <a16:creationId xmlns:a16="http://schemas.microsoft.com/office/drawing/2014/main" id="{9595BBEE-11CE-4979-9AD2-493B0C21EC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878678" y="2324688"/>
            <a:ext cx="1688981" cy="842385"/>
          </a:xfrm>
          <a:prstGeom prst="rect">
            <a:avLst/>
          </a:prstGeom>
        </p:spPr>
      </p:pic>
      <p:sp>
        <p:nvSpPr>
          <p:cNvPr id="14" name="TextBox 13">
            <a:extLst>
              <a:ext uri="{FF2B5EF4-FFF2-40B4-BE49-F238E27FC236}">
                <a16:creationId xmlns:a16="http://schemas.microsoft.com/office/drawing/2014/main" id="{5CB5B99E-F334-455A-B70A-902D8601CD94}"/>
              </a:ext>
            </a:extLst>
          </p:cNvPr>
          <p:cNvSpPr txBox="1"/>
          <p:nvPr/>
        </p:nvSpPr>
        <p:spPr>
          <a:xfrm>
            <a:off x="8985221" y="3597696"/>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Kerfi vara sem saman mynda heild</a:t>
            </a:r>
          </a:p>
        </p:txBody>
      </p:sp>
      <p:sp>
        <p:nvSpPr>
          <p:cNvPr id="15" name="TextBox 14">
            <a:extLst>
              <a:ext uri="{FF2B5EF4-FFF2-40B4-BE49-F238E27FC236}">
                <a16:creationId xmlns:a16="http://schemas.microsoft.com/office/drawing/2014/main" id="{83AC5040-ADE4-467B-8BB9-283EEA8111B9}"/>
              </a:ext>
            </a:extLst>
          </p:cNvPr>
          <p:cNvSpPr txBox="1"/>
          <p:nvPr/>
        </p:nvSpPr>
        <p:spPr>
          <a:xfrm>
            <a:off x="8985221" y="7217670"/>
            <a:ext cx="13873205" cy="5006242"/>
          </a:xfrm>
          <a:prstGeom prst="rect">
            <a:avLst/>
          </a:prstGeom>
          <a:noFill/>
        </p:spPr>
        <p:txBody>
          <a:bodyPr wrap="square" rtlCol="0">
            <a:spAutoFit/>
          </a:bodyPr>
          <a:lstStyle/>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Sé verið að nota byggingarvöru sem er hluti kerfis (samanber að nota saman límborða frá einum framleiðanda við að loka þéttidúk frá öðrum) kemur upp sá möguleiki að vörurnar tapi eiginleikum. </a:t>
            </a:r>
            <a:r>
              <a:rPr lang="is-IS" sz="3600" b="1" baseline="30000" dirty="0">
                <a:solidFill>
                  <a:srgbClr val="11223A"/>
                </a:solidFill>
                <a:latin typeface="Setimo" panose="020B0603020204030204" pitchFamily="34" charset="0"/>
                <a:cs typeface="Setimo" panose="020B0603020204030204" pitchFamily="34" charset="0"/>
              </a:rPr>
              <a:t>Vörur ólíkra framleiðenda eru ekki sannprófaðar varðandi eiginleika í samhengi við vörur annarra framleiðanda.</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Meðal afleiðingar geta verið:</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Ábyrgð framleiðanda getur fallið niður komi upp galli og fallið á þann sem vann verkið.</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Líkur á styttri líftíma byggingarvörunnar aukast.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Upp koma óþarfa gallar í mannvirkjum.</a:t>
            </a:r>
          </a:p>
        </p:txBody>
      </p:sp>
      <p:sp>
        <p:nvSpPr>
          <p:cNvPr id="16" name="TextBox 15">
            <a:extLst>
              <a:ext uri="{FF2B5EF4-FFF2-40B4-BE49-F238E27FC236}">
                <a16:creationId xmlns:a16="http://schemas.microsoft.com/office/drawing/2014/main" id="{550EDEB3-7E19-477A-8A25-21A1427E7382}"/>
              </a:ext>
            </a:extLst>
          </p:cNvPr>
          <p:cNvSpPr txBox="1"/>
          <p:nvPr/>
        </p:nvSpPr>
        <p:spPr>
          <a:xfrm>
            <a:off x="9017918" y="5637153"/>
            <a:ext cx="14718904" cy="2123658"/>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Margir framleiðendur byggingarvara framleiða vörur sem saman mynda kerfi vara. Nota þarf vörurnar saman til að eiginleikar haldist. Varast ber að nota saman vörur frá ólíkum framleiðendum þegar unnið er með kerfi vara. </a:t>
            </a:r>
          </a:p>
          <a:p>
            <a:endParaRPr lang="is-IS" sz="4400" dirty="0">
              <a:solidFill>
                <a:srgbClr val="B39271"/>
              </a:solidFill>
              <a:latin typeface="Setimo" panose="020B0603020204030204" pitchFamily="34" charset="0"/>
              <a:cs typeface="Setimo" panose="020B0603020204030204" pitchFamily="34" charset="0"/>
            </a:endParaRPr>
          </a:p>
        </p:txBody>
      </p:sp>
    </p:spTree>
    <p:extLst>
      <p:ext uri="{BB962C8B-B14F-4D97-AF65-F5344CB8AC3E}">
        <p14:creationId xmlns:p14="http://schemas.microsoft.com/office/powerpoint/2010/main" val="29088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person writing on a ruler">
            <a:extLst>
              <a:ext uri="{FF2B5EF4-FFF2-40B4-BE49-F238E27FC236}">
                <a16:creationId xmlns:a16="http://schemas.microsoft.com/office/drawing/2014/main" id="{A62D74EA-5270-8955-85F7-04DF5CF53CD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30501"/>
          <a:stretch/>
        </p:blipFill>
        <p:spPr>
          <a:xfrm>
            <a:off x="13527768" y="3181824"/>
            <a:ext cx="11121236" cy="10683240"/>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3047142" cy="4416274"/>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1.	Verja þarf timbur og múrefni fyrir úrkomu (snjór/regn). Best er að geyma timbur inni við rétt hitastig eða undir rakavarnarlagi.</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Ógagnvarið timbur og múrefni á ekki að geyma óvarið fyrir raka. Of mikill raki er helsta ástæða þess að timbur fúnar/myglar og þurrt múrefni skemmist. </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6" name="Picture 5" descr="A diagram of a roof with rain and snowflakes&#10;&#10;Description automatically generated">
            <a:extLst>
              <a:ext uri="{FF2B5EF4-FFF2-40B4-BE49-F238E27FC236}">
                <a16:creationId xmlns:a16="http://schemas.microsoft.com/office/drawing/2014/main" id="{F15A5746-13A9-E12C-ECE8-8DEC45042C1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08280" y="8838517"/>
            <a:ext cx="5026547" cy="5026547"/>
          </a:xfrm>
          <a:prstGeom prst="rect">
            <a:avLst/>
          </a:prstGeom>
        </p:spPr>
      </p:pic>
    </p:spTree>
    <p:extLst>
      <p:ext uri="{BB962C8B-B14F-4D97-AF65-F5344CB8AC3E}">
        <p14:creationId xmlns:p14="http://schemas.microsoft.com/office/powerpoint/2010/main" val="382275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in a white helmet measuring a wood frame">
            <a:extLst>
              <a:ext uri="{FF2B5EF4-FFF2-40B4-BE49-F238E27FC236}">
                <a16:creationId xmlns:a16="http://schemas.microsoft.com/office/drawing/2014/main" id="{CC664853-CE68-CD07-12E0-8B16C915899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0691" b="10876"/>
          <a:stretch/>
        </p:blipFill>
        <p:spPr>
          <a:xfrm flipH="1">
            <a:off x="11920594" y="2933881"/>
            <a:ext cx="12776538" cy="10931183"/>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3047142" cy="3862276"/>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2.	Timbur ætlað til notkunar þarf að vera varið og um það þarf að leika loft.</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Loft þarf að ná að flæða um timbur. Nái loft ekki að flæða er búið að skapa aðstæður fyrir myglu sé raki timbursins of mikill.</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6" name="Picture 5" descr="A diagram of a brick wall&#10;&#10;Description automatically generated">
            <a:extLst>
              <a:ext uri="{FF2B5EF4-FFF2-40B4-BE49-F238E27FC236}">
                <a16:creationId xmlns:a16="http://schemas.microsoft.com/office/drawing/2014/main" id="{E69A234F-3D79-8863-37DB-B7A7A21855D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49313" y="8872539"/>
            <a:ext cx="4927156" cy="4927156"/>
          </a:xfrm>
          <a:prstGeom prst="rect">
            <a:avLst/>
          </a:prstGeom>
        </p:spPr>
      </p:pic>
    </p:spTree>
    <p:extLst>
      <p:ext uri="{BB962C8B-B14F-4D97-AF65-F5344CB8AC3E}">
        <p14:creationId xmlns:p14="http://schemas.microsoft.com/office/powerpoint/2010/main" val="272486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working on a woodworking machine">
            <a:extLst>
              <a:ext uri="{FF2B5EF4-FFF2-40B4-BE49-F238E27FC236}">
                <a16:creationId xmlns:a16="http://schemas.microsoft.com/office/drawing/2014/main" id="{A26FF2D5-9C44-AB0E-928F-5EB1D1822C9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9010" r="23723" b="22220"/>
          <a:stretch/>
        </p:blipFill>
        <p:spPr>
          <a:xfrm>
            <a:off x="12866913" y="3214193"/>
            <a:ext cx="11782091" cy="10668355"/>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3047142" cy="2477281"/>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3.	Timbur og múrefni mega ekki liggja óvarin á jörðu. Leggja verður millilegg undir timbrið þannig að loftun sé tryggð. Gott er að múrefnin liggi til dæmis á timburbretti</a:t>
            </a:r>
            <a:r>
              <a:rPr lang="is-IS" sz="3600" baseline="30000" dirty="0">
                <a:solidFill>
                  <a:srgbClr val="11223A"/>
                </a:solidFill>
                <a:latin typeface="Setimo" panose="020B0603020204030204" pitchFamily="34" charset="0"/>
                <a:cs typeface="Setimo" panose="020B0603020204030204" pitchFamily="34" charset="0"/>
              </a:rPr>
              <a:t>.</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2400" dirty="0">
                <a:solidFill>
                  <a:srgbClr val="11223A"/>
                </a:solidFill>
                <a:latin typeface="Setimo" panose="020B0603020204030204" pitchFamily="34" charset="0"/>
                <a:cs typeface="Setimo" panose="020B0603020204030204" pitchFamily="34" charset="0"/>
              </a:rPr>
              <a:t>Í jarðvegi er raki. Tryggja verður að skil séu til staðar milli byggingarvara og jarðvegs.</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7" name="Picture 6" descr="A diagram of a brick wall&#10;&#10;Description automatically generated">
            <a:extLst>
              <a:ext uri="{FF2B5EF4-FFF2-40B4-BE49-F238E27FC236}">
                <a16:creationId xmlns:a16="http://schemas.microsoft.com/office/drawing/2014/main" id="{98B1C0DD-F60A-B57A-C94B-AE8ED2AB97A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9944" y="8983797"/>
            <a:ext cx="4987651" cy="4987651"/>
          </a:xfrm>
          <a:prstGeom prst="rect">
            <a:avLst/>
          </a:prstGeom>
        </p:spPr>
      </p:pic>
    </p:spTree>
    <p:extLst>
      <p:ext uri="{BB962C8B-B14F-4D97-AF65-F5344CB8AC3E}">
        <p14:creationId xmlns:p14="http://schemas.microsoft.com/office/powerpoint/2010/main" val="47982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tack of wood planks">
            <a:extLst>
              <a:ext uri="{FF2B5EF4-FFF2-40B4-BE49-F238E27FC236}">
                <a16:creationId xmlns:a16="http://schemas.microsoft.com/office/drawing/2014/main" id="{C8EF950F-E8A2-9B58-1C02-E3761D9B3FB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7681" t="20476"/>
          <a:stretch/>
        </p:blipFill>
        <p:spPr>
          <a:xfrm>
            <a:off x="13944600" y="2808514"/>
            <a:ext cx="10752532" cy="10907486"/>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3607756" cy="3862276"/>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4.	Timbur og múrefni þarf að verja fyrir óhreinindum. </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Óhreinindi valda því að eiginleikar vörunnar geta breyst. Óhreinindi geta til dæmis valdið því að </a:t>
            </a:r>
            <a:r>
              <a:rPr lang="is-IS" sz="3600" baseline="30000" dirty="0" err="1">
                <a:solidFill>
                  <a:srgbClr val="11223A"/>
                </a:solidFill>
                <a:latin typeface="Setimo" panose="020B0603020204030204" pitchFamily="34" charset="0"/>
                <a:cs typeface="Setimo" panose="020B0603020204030204" pitchFamily="34" charset="0"/>
              </a:rPr>
              <a:t>viðloðun</a:t>
            </a:r>
            <a:r>
              <a:rPr lang="is-IS" sz="3600" baseline="30000" dirty="0">
                <a:solidFill>
                  <a:srgbClr val="11223A"/>
                </a:solidFill>
                <a:latin typeface="Setimo" panose="020B0603020204030204" pitchFamily="34" charset="0"/>
                <a:cs typeface="Setimo" panose="020B0603020204030204" pitchFamily="34" charset="0"/>
              </a:rPr>
              <a:t> límefna, málningar eða </a:t>
            </a:r>
            <a:r>
              <a:rPr lang="is-IS" sz="3600" baseline="30000" dirty="0" err="1">
                <a:solidFill>
                  <a:srgbClr val="11223A"/>
                </a:solidFill>
                <a:latin typeface="Setimo" panose="020B0603020204030204" pitchFamily="34" charset="0"/>
                <a:cs typeface="Setimo" panose="020B0603020204030204" pitchFamily="34" charset="0"/>
              </a:rPr>
              <a:t>kíttis</a:t>
            </a:r>
            <a:r>
              <a:rPr lang="is-IS" sz="3600" baseline="30000" dirty="0">
                <a:solidFill>
                  <a:srgbClr val="11223A"/>
                </a:solidFill>
                <a:latin typeface="Setimo" panose="020B0603020204030204" pitchFamily="34" charset="0"/>
                <a:cs typeface="Setimo" panose="020B0603020204030204" pitchFamily="34" charset="0"/>
              </a:rPr>
              <a:t> skerðist.</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7" name="Picture 6" descr="Diagram of water and raindrops&#10;&#10;Description automatically generated">
            <a:extLst>
              <a:ext uri="{FF2B5EF4-FFF2-40B4-BE49-F238E27FC236}">
                <a16:creationId xmlns:a16="http://schemas.microsoft.com/office/drawing/2014/main" id="{A5811928-7232-C61A-C8F0-213678FD915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99275" y="8937908"/>
            <a:ext cx="4927156" cy="4927156"/>
          </a:xfrm>
          <a:prstGeom prst="rect">
            <a:avLst/>
          </a:prstGeom>
        </p:spPr>
      </p:pic>
    </p:spTree>
    <p:extLst>
      <p:ext uri="{BB962C8B-B14F-4D97-AF65-F5344CB8AC3E}">
        <p14:creationId xmlns:p14="http://schemas.microsoft.com/office/powerpoint/2010/main" val="389178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yellow helmet holding a large yellow object">
            <a:extLst>
              <a:ext uri="{FF2B5EF4-FFF2-40B4-BE49-F238E27FC236}">
                <a16:creationId xmlns:a16="http://schemas.microsoft.com/office/drawing/2014/main" id="{B3088B59-E33E-EB52-D42E-ACA583D5C20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32334"/>
          <a:stretch/>
        </p:blipFill>
        <p:spPr>
          <a:xfrm flipH="1">
            <a:off x="13748657" y="3112380"/>
            <a:ext cx="11081416" cy="10917767"/>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4819336" cy="3862276"/>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5.	Timbur og múrefni þarf að verja fyrir geislum sólar.</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Sól getur haft áhrif á eiginleika ógagnvarins timburs og blautra múrefna. Timbur getur til dæmis þornað, rifnað eða </a:t>
            </a:r>
            <a:r>
              <a:rPr lang="is-IS" sz="3600" baseline="30000" dirty="0" err="1">
                <a:solidFill>
                  <a:srgbClr val="11223A"/>
                </a:solidFill>
                <a:latin typeface="Setimo" panose="020B0603020204030204" pitchFamily="34" charset="0"/>
                <a:cs typeface="Setimo" panose="020B0603020204030204" pitchFamily="34" charset="0"/>
              </a:rPr>
              <a:t>verpst</a:t>
            </a:r>
            <a:r>
              <a:rPr lang="is-IS" sz="3600" baseline="30000" dirty="0">
                <a:solidFill>
                  <a:srgbClr val="11223A"/>
                </a:solidFill>
                <a:latin typeface="Setimo" panose="020B0603020204030204" pitchFamily="34" charset="0"/>
                <a:cs typeface="Setimo" panose="020B0603020204030204" pitchFamily="34" charset="0"/>
              </a:rPr>
              <a:t> liggi það óvarið fyrir geislum sólar. </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6" name="Picture 5" descr="A diagram of a solar panel&#10;&#10;Description automatically generated">
            <a:extLst>
              <a:ext uri="{FF2B5EF4-FFF2-40B4-BE49-F238E27FC236}">
                <a16:creationId xmlns:a16="http://schemas.microsoft.com/office/drawing/2014/main" id="{1F12673E-8601-3060-5DBB-CCAEBEB678F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5339" y="9114187"/>
            <a:ext cx="4750877" cy="4750877"/>
          </a:xfrm>
          <a:prstGeom prst="rect">
            <a:avLst/>
          </a:prstGeom>
        </p:spPr>
      </p:pic>
    </p:spTree>
    <p:extLst>
      <p:ext uri="{BB962C8B-B14F-4D97-AF65-F5344CB8AC3E}">
        <p14:creationId xmlns:p14="http://schemas.microsoft.com/office/powerpoint/2010/main" val="81074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lose-up of a person looking at a door lock">
            <a:extLst>
              <a:ext uri="{FF2B5EF4-FFF2-40B4-BE49-F238E27FC236}">
                <a16:creationId xmlns:a16="http://schemas.microsoft.com/office/drawing/2014/main" id="{C66B4BA2-06D3-041F-9A70-C625322D921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5284" t="7208" r="20123"/>
          <a:stretch/>
        </p:blipFill>
        <p:spPr>
          <a:xfrm>
            <a:off x="13356770" y="3004456"/>
            <a:ext cx="11340361" cy="10860607"/>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4651696" cy="4416274"/>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6.	Ef timbur og múrefni er í pakkningum þarf að gæta þess að pakkningarnar haldist heilar og óskemmdar fram að framkvæmdatíma.</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Skemmd pakkning getur leitt til þess að raki safnast inn á pakkninguna. Afleiðingin getur verið mygla. Óheft sólarljós getur einnig haft áhrif.</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7" name="Picture 6" descr="A sun and snowflakes and a mail&#10;&#10;Description automatically generated">
            <a:extLst>
              <a:ext uri="{FF2B5EF4-FFF2-40B4-BE49-F238E27FC236}">
                <a16:creationId xmlns:a16="http://schemas.microsoft.com/office/drawing/2014/main" id="{AF0C77FB-7F6A-9C14-7C83-5D6AF3CB944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2321" y="9276149"/>
            <a:ext cx="4588915" cy="4588915"/>
          </a:xfrm>
          <a:prstGeom prst="rect">
            <a:avLst/>
          </a:prstGeom>
        </p:spPr>
      </p:pic>
    </p:spTree>
    <p:extLst>
      <p:ext uri="{BB962C8B-B14F-4D97-AF65-F5344CB8AC3E}">
        <p14:creationId xmlns:p14="http://schemas.microsoft.com/office/powerpoint/2010/main" val="330971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tack of wood with a power tool">
            <a:extLst>
              <a:ext uri="{FF2B5EF4-FFF2-40B4-BE49-F238E27FC236}">
                <a16:creationId xmlns:a16="http://schemas.microsoft.com/office/drawing/2014/main" id="{35919693-9926-E7B6-3659-06DD9C98FB5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0238" t="5488" r="17773"/>
          <a:stretch/>
        </p:blipFill>
        <p:spPr>
          <a:xfrm>
            <a:off x="13879286" y="3004457"/>
            <a:ext cx="10769718" cy="10946752"/>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5962336" cy="4970271"/>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7.	Rakamæla þarf timbur reglulega á öllum stigum mannvirkjagerðar. Ef timbur verður of rakt er mikilvægt að bregðast við sem fyrst og raða því upp á millilegg. Tryggja þarf loftun og að meiri raki komist ekki að.</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Timbur með of hátt rakastig þarf að þurrka. Byrjað er á að verja timbrið fyrir frekari rakasöfnun. Millilegg er lagt milli timburlaga til að tryggja loftun. Að lokum er timbrið geymt við rétt hitastig þannig að rakinn leiti út. Of hár hiti getur leitt til þess að timbrið þornar of fljótt sem þýðir að það getur </a:t>
            </a:r>
            <a:r>
              <a:rPr lang="is-IS" sz="3600" baseline="30000" dirty="0" err="1">
                <a:solidFill>
                  <a:srgbClr val="11223A"/>
                </a:solidFill>
                <a:latin typeface="Setimo" panose="020B0603020204030204" pitchFamily="34" charset="0"/>
                <a:cs typeface="Setimo" panose="020B0603020204030204" pitchFamily="34" charset="0"/>
              </a:rPr>
              <a:t>verpst</a:t>
            </a:r>
            <a:r>
              <a:rPr lang="is-IS" sz="3600" baseline="30000" dirty="0">
                <a:solidFill>
                  <a:srgbClr val="11223A"/>
                </a:solidFill>
                <a:latin typeface="Setimo" panose="020B0603020204030204" pitchFamily="34" charset="0"/>
                <a:cs typeface="Setimo" panose="020B0603020204030204" pitchFamily="34" charset="0"/>
              </a:rPr>
              <a:t> og sprungið.</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6" name="Picture 5" descr="A diagram of a flow chart&#10;&#10;Description automatically generated with medium confidence">
            <a:extLst>
              <a:ext uri="{FF2B5EF4-FFF2-40B4-BE49-F238E27FC236}">
                <a16:creationId xmlns:a16="http://schemas.microsoft.com/office/drawing/2014/main" id="{4D1408F3-D433-3101-22E8-B5B7C003D3D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44229" y="9398816"/>
            <a:ext cx="4466248" cy="4466248"/>
          </a:xfrm>
          <a:prstGeom prst="rect">
            <a:avLst/>
          </a:prstGeom>
        </p:spPr>
      </p:pic>
    </p:spTree>
    <p:extLst>
      <p:ext uri="{BB962C8B-B14F-4D97-AF65-F5344CB8AC3E}">
        <p14:creationId xmlns:p14="http://schemas.microsoft.com/office/powerpoint/2010/main" val="3674586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wood floor">
            <a:extLst>
              <a:ext uri="{FF2B5EF4-FFF2-40B4-BE49-F238E27FC236}">
                <a16:creationId xmlns:a16="http://schemas.microsoft.com/office/drawing/2014/main" id="{61B79F11-16BB-2EC8-E798-0FEE1E9CC95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3521" r="21129"/>
          <a:stretch/>
        </p:blipFill>
        <p:spPr>
          <a:xfrm>
            <a:off x="13911943" y="2933880"/>
            <a:ext cx="10785190" cy="10931183"/>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4727896" cy="3862276"/>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8.	Best er að geyma allt ógagnvarið timbur og allar múrvörur inni. </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Það að geyma timbur inni eykur líkur á að verja timbrið fyrir óþarfa raka og sólarljósi. Kjörhiti timburs er í kringum 20 gráður á </a:t>
            </a:r>
            <a:r>
              <a:rPr lang="is-IS" sz="3600" baseline="30000" dirty="0" err="1">
                <a:solidFill>
                  <a:srgbClr val="11223A"/>
                </a:solidFill>
                <a:latin typeface="Setimo" panose="020B0603020204030204" pitchFamily="34" charset="0"/>
                <a:cs typeface="Setimo" panose="020B0603020204030204" pitchFamily="34" charset="0"/>
              </a:rPr>
              <a:t>Celsíus</a:t>
            </a:r>
            <a:r>
              <a:rPr lang="is-IS" sz="3600" baseline="30000" dirty="0">
                <a:solidFill>
                  <a:srgbClr val="11223A"/>
                </a:solidFill>
                <a:latin typeface="Setimo" panose="020B0603020204030204" pitchFamily="34" charset="0"/>
                <a:cs typeface="Setimo" panose="020B0603020204030204" pitchFamily="34" charset="0"/>
              </a:rPr>
              <a:t>.</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6" name="Picture 5" descr="A house with a temperature and a temperature&#10;&#10;Description automatically generated with medium confidence">
            <a:extLst>
              <a:ext uri="{FF2B5EF4-FFF2-40B4-BE49-F238E27FC236}">
                <a16:creationId xmlns:a16="http://schemas.microsoft.com/office/drawing/2014/main" id="{FFCD1D55-38AB-5C09-B17D-B4F922A53BB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34909" y="8999024"/>
            <a:ext cx="4481084" cy="4481084"/>
          </a:xfrm>
          <a:prstGeom prst="rect">
            <a:avLst/>
          </a:prstGeom>
        </p:spPr>
      </p:pic>
    </p:spTree>
    <p:extLst>
      <p:ext uri="{BB962C8B-B14F-4D97-AF65-F5344CB8AC3E}">
        <p14:creationId xmlns:p14="http://schemas.microsoft.com/office/powerpoint/2010/main" val="183163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9BAFEA-904C-8ED1-05E6-C381A54E1F65}"/>
              </a:ext>
            </a:extLst>
          </p:cNvPr>
          <p:cNvSpPr/>
          <p:nvPr/>
        </p:nvSpPr>
        <p:spPr>
          <a:xfrm>
            <a:off x="0" y="-54016"/>
            <a:ext cx="1653702" cy="13770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s-IS"/>
          </a:p>
        </p:txBody>
      </p:sp>
      <p:sp>
        <p:nvSpPr>
          <p:cNvPr id="6" name="TextBox 5">
            <a:extLst>
              <a:ext uri="{FF2B5EF4-FFF2-40B4-BE49-F238E27FC236}">
                <a16:creationId xmlns:a16="http://schemas.microsoft.com/office/drawing/2014/main" id="{C1DA19BE-12AF-8E2A-FB27-1B6E373E4DA1}"/>
              </a:ext>
            </a:extLst>
          </p:cNvPr>
          <p:cNvSpPr txBox="1"/>
          <p:nvPr/>
        </p:nvSpPr>
        <p:spPr>
          <a:xfrm>
            <a:off x="2691997" y="2836600"/>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Hvað er byggingarvara?</a:t>
            </a:r>
          </a:p>
        </p:txBody>
      </p:sp>
      <p:sp>
        <p:nvSpPr>
          <p:cNvPr id="7" name="TextBox 6">
            <a:extLst>
              <a:ext uri="{FF2B5EF4-FFF2-40B4-BE49-F238E27FC236}">
                <a16:creationId xmlns:a16="http://schemas.microsoft.com/office/drawing/2014/main" id="{5A0A9669-68E8-A5D3-197E-19C33F177673}"/>
              </a:ext>
            </a:extLst>
          </p:cNvPr>
          <p:cNvSpPr txBox="1"/>
          <p:nvPr/>
        </p:nvSpPr>
        <p:spPr>
          <a:xfrm>
            <a:off x="2724694" y="4493634"/>
            <a:ext cx="12820106" cy="2123658"/>
          </a:xfrm>
          <a:prstGeom prst="rect">
            <a:avLst/>
          </a:prstGeom>
          <a:noFill/>
        </p:spPr>
        <p:txBody>
          <a:bodyPr wrap="square" rtlCol="0">
            <a:spAutoFit/>
          </a:bodyPr>
          <a:lstStyle/>
          <a:p>
            <a:r>
              <a:rPr lang="en-US" sz="4400" baseline="30000" dirty="0" err="1">
                <a:solidFill>
                  <a:srgbClr val="B39271"/>
                </a:solidFill>
                <a:latin typeface="Setimo" panose="020B0603020204030204" pitchFamily="34" charset="0"/>
                <a:cs typeface="Setimo" panose="020B0603020204030204" pitchFamily="34" charset="0"/>
              </a:rPr>
              <a:t>Umfjöllunarefnið</a:t>
            </a:r>
            <a:r>
              <a:rPr lang="en-US" sz="4400" baseline="30000" dirty="0">
                <a:solidFill>
                  <a:srgbClr val="B39271"/>
                </a:solidFill>
                <a:latin typeface="Setimo" panose="020B0603020204030204" pitchFamily="34" charset="0"/>
                <a:cs typeface="Setimo" panose="020B0603020204030204" pitchFamily="34" charset="0"/>
              </a:rPr>
              <a:t> er </a:t>
            </a:r>
            <a:r>
              <a:rPr lang="en-US" sz="4400" baseline="30000" dirty="0" err="1">
                <a:solidFill>
                  <a:srgbClr val="B39271"/>
                </a:solidFill>
                <a:latin typeface="Setimo" panose="020B0603020204030204" pitchFamily="34" charset="0"/>
                <a:cs typeface="Setimo" panose="020B0603020204030204" pitchFamily="34" charset="0"/>
                <a:hlinkClick r:id="rId2"/>
              </a:rPr>
              <a:t>timbur</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það</a:t>
            </a:r>
            <a:r>
              <a:rPr lang="en-US" sz="4400" baseline="30000" dirty="0">
                <a:solidFill>
                  <a:srgbClr val="B39271"/>
                </a:solidFill>
                <a:latin typeface="Setimo" panose="020B0603020204030204" pitchFamily="34" charset="0"/>
                <a:cs typeface="Setimo" panose="020B0603020204030204" pitchFamily="34" charset="0"/>
              </a:rPr>
              <a:t> er </a:t>
            </a:r>
            <a:r>
              <a:rPr lang="en-US" sz="4400" baseline="30000" dirty="0" err="1">
                <a:solidFill>
                  <a:srgbClr val="B39271"/>
                </a:solidFill>
                <a:latin typeface="Setimo" panose="020B0603020204030204" pitchFamily="34" charset="0"/>
                <a:cs typeface="Setimo" panose="020B0603020204030204" pitchFamily="34" charset="0"/>
              </a:rPr>
              <a:t>plötur</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timburgluggar</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og</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hurðir</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timburlistar</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burðarviður</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og</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svo</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framvegis</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múrefni</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og</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kerfi</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vara</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sem</a:t>
            </a:r>
            <a:r>
              <a:rPr lang="en-US" sz="4400" baseline="30000" dirty="0">
                <a:solidFill>
                  <a:srgbClr val="B39271"/>
                </a:solidFill>
                <a:latin typeface="Setimo" panose="020B0603020204030204" pitchFamily="34" charset="0"/>
                <a:cs typeface="Setimo" panose="020B0603020204030204" pitchFamily="34" charset="0"/>
              </a:rPr>
              <a:t> nota </a:t>
            </a:r>
            <a:r>
              <a:rPr lang="en-US" sz="4400" baseline="30000" dirty="0" err="1">
                <a:solidFill>
                  <a:srgbClr val="B39271"/>
                </a:solidFill>
                <a:latin typeface="Setimo" panose="020B0603020204030204" pitchFamily="34" charset="0"/>
                <a:cs typeface="Setimo" panose="020B0603020204030204" pitchFamily="34" charset="0"/>
              </a:rPr>
              <a:t>þarf</a:t>
            </a:r>
            <a:r>
              <a:rPr lang="en-US" sz="4400" baseline="30000" dirty="0">
                <a:solidFill>
                  <a:srgbClr val="B39271"/>
                </a:solidFill>
                <a:latin typeface="Setimo" panose="020B0603020204030204" pitchFamily="34" charset="0"/>
                <a:cs typeface="Setimo" panose="020B0603020204030204" pitchFamily="34" charset="0"/>
              </a:rPr>
              <a:t> saman </a:t>
            </a:r>
            <a:r>
              <a:rPr lang="en-US" sz="4400" baseline="30000" dirty="0" err="1">
                <a:solidFill>
                  <a:srgbClr val="B39271"/>
                </a:solidFill>
                <a:latin typeface="Setimo" panose="020B0603020204030204" pitchFamily="34" charset="0"/>
                <a:cs typeface="Setimo" panose="020B0603020204030204" pitchFamily="34" charset="0"/>
              </a:rPr>
              <a:t>til</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að</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tryggja</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að</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eiginleikar</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varanna</a:t>
            </a:r>
            <a:r>
              <a:rPr lang="en-US" sz="4400" baseline="30000" dirty="0">
                <a:solidFill>
                  <a:srgbClr val="B39271"/>
                </a:solidFill>
                <a:latin typeface="Setimo" panose="020B0603020204030204" pitchFamily="34" charset="0"/>
                <a:cs typeface="Setimo" panose="020B0603020204030204" pitchFamily="34" charset="0"/>
              </a:rPr>
              <a:t> </a:t>
            </a:r>
            <a:r>
              <a:rPr lang="en-US" sz="4400" baseline="30000" dirty="0" err="1">
                <a:solidFill>
                  <a:srgbClr val="B39271"/>
                </a:solidFill>
                <a:latin typeface="Setimo" panose="020B0603020204030204" pitchFamily="34" charset="0"/>
                <a:cs typeface="Setimo" panose="020B0603020204030204" pitchFamily="34" charset="0"/>
              </a:rPr>
              <a:t>haldist</a:t>
            </a:r>
            <a:r>
              <a:rPr lang="en-US" sz="4400" baseline="30000" dirty="0">
                <a:solidFill>
                  <a:srgbClr val="B39271"/>
                </a:solidFill>
                <a:latin typeface="Setimo" panose="020B0603020204030204" pitchFamily="34" charset="0"/>
                <a:cs typeface="Setimo" panose="020B0603020204030204" pitchFamily="34" charset="0"/>
              </a:rPr>
              <a:t>.</a:t>
            </a:r>
          </a:p>
          <a:p>
            <a:endParaRPr lang="is-IS" sz="4400" dirty="0">
              <a:solidFill>
                <a:srgbClr val="B39271"/>
              </a:solidFill>
              <a:latin typeface="Setimo" panose="020B0603020204030204" pitchFamily="34" charset="0"/>
              <a:cs typeface="Setimo" panose="020B0603020204030204" pitchFamily="34" charset="0"/>
            </a:endParaRPr>
          </a:p>
        </p:txBody>
      </p:sp>
      <p:pic>
        <p:nvPicPr>
          <p:cNvPr id="9" name="Picture 8" descr="A picture containing text, clipart, vector graphics&#10;&#10;Description automatically generated">
            <a:extLst>
              <a:ext uri="{FF2B5EF4-FFF2-40B4-BE49-F238E27FC236}">
                <a16:creationId xmlns:a16="http://schemas.microsoft.com/office/drawing/2014/main" id="{A4BADD50-CF54-990D-F3D1-2F07DF8344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36" y="457200"/>
            <a:ext cx="1375029" cy="685800"/>
          </a:xfrm>
          <a:prstGeom prst="rect">
            <a:avLst/>
          </a:prstGeom>
        </p:spPr>
      </p:pic>
      <p:pic>
        <p:nvPicPr>
          <p:cNvPr id="13" name="Picture 12" descr="A pile of cut logs">
            <a:extLst>
              <a:ext uri="{FF2B5EF4-FFF2-40B4-BE49-F238E27FC236}">
                <a16:creationId xmlns:a16="http://schemas.microsoft.com/office/drawing/2014/main" id="{F39C0F20-60D4-C584-0CF0-752611DC992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61818"/>
          <a:stretch/>
        </p:blipFill>
        <p:spPr>
          <a:xfrm>
            <a:off x="16901400" y="-65298"/>
            <a:ext cx="7893505" cy="13782320"/>
          </a:xfrm>
          <a:prstGeom prst="rect">
            <a:avLst/>
          </a:prstGeom>
        </p:spPr>
      </p:pic>
      <p:sp>
        <p:nvSpPr>
          <p:cNvPr id="2" name="TextBox 1">
            <a:extLst>
              <a:ext uri="{FF2B5EF4-FFF2-40B4-BE49-F238E27FC236}">
                <a16:creationId xmlns:a16="http://schemas.microsoft.com/office/drawing/2014/main" id="{0A6DE8A7-5868-5453-E240-A8AF75CC3FBA}"/>
              </a:ext>
            </a:extLst>
          </p:cNvPr>
          <p:cNvSpPr txBox="1"/>
          <p:nvPr/>
        </p:nvSpPr>
        <p:spPr>
          <a:xfrm>
            <a:off x="2724693" y="6407559"/>
            <a:ext cx="13873205" cy="3031279"/>
          </a:xfrm>
          <a:prstGeom prst="rect">
            <a:avLst/>
          </a:prstGeom>
          <a:noFill/>
        </p:spPr>
        <p:txBody>
          <a:bodyPr wrap="square" rtlCol="0">
            <a:spAutoFit/>
          </a:bodyPr>
          <a:lstStyle/>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Hugtakið byggingavara er hér skilgreint sem: </a:t>
            </a:r>
            <a:r>
              <a:rPr lang="is-IS" sz="3600" b="1" i="1" baseline="30000" dirty="0">
                <a:solidFill>
                  <a:srgbClr val="11223A"/>
                </a:solidFill>
                <a:latin typeface="Setimo" panose="020B0603020204030204" pitchFamily="34" charset="0"/>
                <a:cs typeface="Setimo" panose="020B0603020204030204" pitchFamily="34" charset="0"/>
              </a:rPr>
              <a:t>vara sem framleidd er með það fyrir augum að verða varanlegur hluti af hvers konar byggingarframkvæmdum</a:t>
            </a:r>
            <a:r>
              <a:rPr lang="is-IS" sz="3600" baseline="30000" dirty="0">
                <a:solidFill>
                  <a:srgbClr val="11223A"/>
                </a:solidFill>
                <a:latin typeface="Setimo" panose="020B0603020204030204" pitchFamily="34" charset="0"/>
                <a:cs typeface="Setimo" panose="020B0603020204030204" pitchFamily="34" charset="0"/>
              </a:rPr>
              <a:t> (sjá: Tilskipun Framkvæmdaráðs ESB 89/106/EB frá 21. desember 1988 um </a:t>
            </a:r>
            <a:r>
              <a:rPr lang="is-IS" sz="3600" baseline="30000" dirty="0" err="1">
                <a:solidFill>
                  <a:srgbClr val="11223A"/>
                </a:solidFill>
                <a:latin typeface="Setimo" panose="020B0603020204030204" pitchFamily="34" charset="0"/>
                <a:cs typeface="Setimo" panose="020B0603020204030204" pitchFamily="34" charset="0"/>
              </a:rPr>
              <a:t>samræmingu</a:t>
            </a:r>
            <a:r>
              <a:rPr lang="is-IS" sz="3600" baseline="30000" dirty="0">
                <a:solidFill>
                  <a:srgbClr val="11223A"/>
                </a:solidFill>
                <a:latin typeface="Setimo" panose="020B0603020204030204" pitchFamily="34" charset="0"/>
                <a:cs typeface="Setimo" panose="020B0603020204030204" pitchFamily="34" charset="0"/>
              </a:rPr>
              <a:t> á lögum og stjórnsýslufyrirmæli aðildaríkjanna um byggingarvörur).</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Tree>
    <p:extLst>
      <p:ext uri="{BB962C8B-B14F-4D97-AF65-F5344CB8AC3E}">
        <p14:creationId xmlns:p14="http://schemas.microsoft.com/office/powerpoint/2010/main" val="384096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using a circular saw">
            <a:extLst>
              <a:ext uri="{FF2B5EF4-FFF2-40B4-BE49-F238E27FC236}">
                <a16:creationId xmlns:a16="http://schemas.microsoft.com/office/drawing/2014/main" id="{11B75DFE-0C3A-25F4-4DA2-9DFE9C4260A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2515" t="2635" r="13479"/>
          <a:stretch/>
        </p:blipFill>
        <p:spPr>
          <a:xfrm>
            <a:off x="14002004" y="3004457"/>
            <a:ext cx="10695127" cy="10860607"/>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5194143" cy="4416274"/>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9.	Ef ekki er hægt að geyma timbur og múrefni inni er gott er að geyma timbur og múrefni undir vatnsheldum dúk.</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Timbur og múrefni á að geyma undir rakaþéttum dúk sé ekki kostur að geyma vörurnar inni. Gæta verður að því að loft nái að leika um timbrið. Ef ekki er hætta á að raki safnist undir dúkinn og timbrið fúni.</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6" name="Picture 5" descr="Diagram of a wall with arrows and a wall&#10;&#10;Description automatically generated with medium confidence">
            <a:extLst>
              <a:ext uri="{FF2B5EF4-FFF2-40B4-BE49-F238E27FC236}">
                <a16:creationId xmlns:a16="http://schemas.microsoft.com/office/drawing/2014/main" id="{153964DE-8638-E424-4A49-F6F02D3ADEF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81533" y="9276150"/>
            <a:ext cx="4588914" cy="4588914"/>
          </a:xfrm>
          <a:prstGeom prst="rect">
            <a:avLst/>
          </a:prstGeom>
        </p:spPr>
      </p:pic>
    </p:spTree>
    <p:extLst>
      <p:ext uri="{BB962C8B-B14F-4D97-AF65-F5344CB8AC3E}">
        <p14:creationId xmlns:p14="http://schemas.microsoft.com/office/powerpoint/2010/main" val="379111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drill">
            <a:extLst>
              <a:ext uri="{FF2B5EF4-FFF2-40B4-BE49-F238E27FC236}">
                <a16:creationId xmlns:a16="http://schemas.microsoft.com/office/drawing/2014/main" id="{FF5B2727-F9DD-FE32-1F30-AE7CB249562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7504" r="22081" b="6767"/>
          <a:stretch/>
        </p:blipFill>
        <p:spPr>
          <a:xfrm>
            <a:off x="13748657" y="2648427"/>
            <a:ext cx="10900347" cy="11216637"/>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5741840" cy="3862276"/>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10.	 Gott er að fylgjast reglulega með timbrinu og múrefnunum (sjónskoða).</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Sjónskoða þarf timbur og múrefni reglulega til að kanna hvort óæskilegar breytingar hafi átt sér stað. Því fyrr sem gripið er inn í breytingaferli því betra.</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7" name="Picture 6" descr="A diagram of a blue eye and a brick wall&#10;&#10;Description automatically generated">
            <a:extLst>
              <a:ext uri="{FF2B5EF4-FFF2-40B4-BE49-F238E27FC236}">
                <a16:creationId xmlns:a16="http://schemas.microsoft.com/office/drawing/2014/main" id="{1F43300C-A1EE-4A52-9E3F-9D3F619B506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71120" y="9415473"/>
            <a:ext cx="4449591" cy="4449591"/>
          </a:xfrm>
          <a:prstGeom prst="rect">
            <a:avLst/>
          </a:prstGeom>
        </p:spPr>
      </p:pic>
    </p:spTree>
    <p:extLst>
      <p:ext uri="{BB962C8B-B14F-4D97-AF65-F5344CB8AC3E}">
        <p14:creationId xmlns:p14="http://schemas.microsoft.com/office/powerpoint/2010/main" val="2631286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all of wood squares">
            <a:extLst>
              <a:ext uri="{FF2B5EF4-FFF2-40B4-BE49-F238E27FC236}">
                <a16:creationId xmlns:a16="http://schemas.microsoft.com/office/drawing/2014/main" id="{3F943933-7358-5288-0402-18E4D6F59CF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7606" t="20342"/>
          <a:stretch/>
        </p:blipFill>
        <p:spPr>
          <a:xfrm>
            <a:off x="13907156" y="2939142"/>
            <a:ext cx="10779576" cy="10925921"/>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57A6ED6C-8D5C-48F9-8908-6588FE076B0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0" y="-1"/>
            <a:ext cx="24649004" cy="13865065"/>
          </a:xfrm>
          <a:prstGeom prst="rect">
            <a:avLst/>
          </a:prstGeom>
        </p:spPr>
      </p:pic>
      <p:pic>
        <p:nvPicPr>
          <p:cNvPr id="4" name="Picture 3">
            <a:extLst>
              <a:ext uri="{FF2B5EF4-FFF2-40B4-BE49-F238E27FC236}">
                <a16:creationId xmlns:a16="http://schemas.microsoft.com/office/drawing/2014/main" id="{3E94A32C-FC42-4983-994C-6F02B2FAC6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64" y="-1"/>
            <a:ext cx="24649004" cy="13865065"/>
          </a:xfrm>
          <a:prstGeom prst="rect">
            <a:avLst/>
          </a:prstGeom>
        </p:spPr>
      </p:pic>
      <p:sp>
        <p:nvSpPr>
          <p:cNvPr id="8" name="TextBox 7">
            <a:extLst>
              <a:ext uri="{FF2B5EF4-FFF2-40B4-BE49-F238E27FC236}">
                <a16:creationId xmlns:a16="http://schemas.microsoft.com/office/drawing/2014/main" id="{773CBA4A-4533-43CA-9AF9-F2886224C349}"/>
              </a:ext>
            </a:extLst>
          </p:cNvPr>
          <p:cNvSpPr txBox="1"/>
          <p:nvPr/>
        </p:nvSpPr>
        <p:spPr>
          <a:xfrm>
            <a:off x="2432344" y="6043369"/>
            <a:ext cx="15764216" cy="4416274"/>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11.	 Rétt er rakamæla timbur reglulega á öllum stigum mannvirkjagerðar.</a:t>
            </a:r>
          </a:p>
          <a:p>
            <a:pPr>
              <a:lnSpc>
                <a:spcPct val="150000"/>
              </a:lnSpc>
            </a:pPr>
            <a:endParaRPr lang="is-I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Allir sem koma að vinnslu, sölu, flutningun eða notkun á timbri ættu að nota rakamæli til að kanna ástand þess með reglulegum hætti. Notkun rakamælis gefur sterkar vísbendingar um rakaástand efnisins og hvort timbrið sé vinnsluhæft. Mikilvægt er framkvæma mælinguna á réttan hátt.</a:t>
            </a: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0" name="TextBox 9">
            <a:extLst>
              <a:ext uri="{FF2B5EF4-FFF2-40B4-BE49-F238E27FC236}">
                <a16:creationId xmlns:a16="http://schemas.microsoft.com/office/drawing/2014/main" id="{DCA4B058-E79F-45A5-B0F4-024750FA25BD}"/>
              </a:ext>
            </a:extLst>
          </p:cNvPr>
          <p:cNvSpPr txBox="1"/>
          <p:nvPr/>
        </p:nvSpPr>
        <p:spPr>
          <a:xfrm>
            <a:off x="2432344" y="4398189"/>
            <a:ext cx="15194143"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Mikilvægt er að geyma timbur og múrefni við réttar aðstæður öllum stundum.</a:t>
            </a:r>
            <a:endParaRPr lang="is-IS" sz="4400" dirty="0">
              <a:solidFill>
                <a:srgbClr val="B39271"/>
              </a:solidFill>
              <a:latin typeface="Setimo" panose="020B0603020204030204" pitchFamily="34" charset="0"/>
              <a:cs typeface="Setimo" panose="020B0603020204030204" pitchFamily="34" charset="0"/>
            </a:endParaRPr>
          </a:p>
        </p:txBody>
      </p:sp>
      <p:sp>
        <p:nvSpPr>
          <p:cNvPr id="11" name="TextBox 10">
            <a:extLst>
              <a:ext uri="{FF2B5EF4-FFF2-40B4-BE49-F238E27FC236}">
                <a16:creationId xmlns:a16="http://schemas.microsoft.com/office/drawing/2014/main" id="{4B29C2DE-4A81-42E8-99B6-6453F4A69995}"/>
              </a:ext>
            </a:extLst>
          </p:cNvPr>
          <p:cNvSpPr txBox="1"/>
          <p:nvPr/>
        </p:nvSpPr>
        <p:spPr>
          <a:xfrm>
            <a:off x="2432344" y="2379883"/>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Geymsluaðferðir</a:t>
            </a:r>
          </a:p>
        </p:txBody>
      </p:sp>
      <p:pic>
        <p:nvPicPr>
          <p:cNvPr id="12" name="Picture 11" descr="A close up of a sign&#10;&#10;Description automatically generated">
            <a:extLst>
              <a:ext uri="{FF2B5EF4-FFF2-40B4-BE49-F238E27FC236}">
                <a16:creationId xmlns:a16="http://schemas.microsoft.com/office/drawing/2014/main" id="{CDD746B0-D06D-40F3-B0DB-3A2063F2D9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pic>
        <p:nvPicPr>
          <p:cNvPr id="5" name="Picture 4" descr="A screen shot of a meter&#10;&#10;Description automatically generated">
            <a:extLst>
              <a:ext uri="{FF2B5EF4-FFF2-40B4-BE49-F238E27FC236}">
                <a16:creationId xmlns:a16="http://schemas.microsoft.com/office/drawing/2014/main" id="{DF675FA8-F49D-3439-9F1C-12D655ACB02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43220" y="9040925"/>
            <a:ext cx="4588913" cy="4588913"/>
          </a:xfrm>
          <a:prstGeom prst="rect">
            <a:avLst/>
          </a:prstGeom>
        </p:spPr>
      </p:pic>
    </p:spTree>
    <p:extLst>
      <p:ext uri="{BB962C8B-B14F-4D97-AF65-F5344CB8AC3E}">
        <p14:creationId xmlns:p14="http://schemas.microsoft.com/office/powerpoint/2010/main" val="382469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AED9B47-3D83-4F1A-BF1E-B45D6CFDE4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532" y="699712"/>
            <a:ext cx="6672020" cy="11802949"/>
          </a:xfrm>
          <a:prstGeom prst="rect">
            <a:avLst/>
          </a:prstGeom>
        </p:spPr>
      </p:pic>
      <p:sp>
        <p:nvSpPr>
          <p:cNvPr id="11" name="TextBox 10">
            <a:extLst>
              <a:ext uri="{FF2B5EF4-FFF2-40B4-BE49-F238E27FC236}">
                <a16:creationId xmlns:a16="http://schemas.microsoft.com/office/drawing/2014/main" id="{4609E54E-B34F-4F56-8636-6348AA18E0CF}"/>
              </a:ext>
            </a:extLst>
          </p:cNvPr>
          <p:cNvSpPr txBox="1"/>
          <p:nvPr/>
        </p:nvSpPr>
        <p:spPr>
          <a:xfrm>
            <a:off x="2538887" y="7177225"/>
            <a:ext cx="14164153" cy="4970271"/>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Framleiðendur</a:t>
            </a:r>
            <a:r>
              <a:rPr lang="is-IS" sz="3600" baseline="30000" dirty="0">
                <a:solidFill>
                  <a:srgbClr val="11223A"/>
                </a:solidFill>
                <a:latin typeface="Setimo" panose="020B0603020204030204" pitchFamily="34" charset="0"/>
                <a:cs typeface="Setimo" panose="020B0603020204030204" pitchFamily="34" charset="0"/>
              </a:rPr>
              <a:t> eiga að skila vöru til kaupenda með tilteknum eiginleikum. Þeirra er að tryggja að vörurnar búi yfir stöðugleika varðandi tiltekna eiginleika.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framleiðendur þurfa að búa að stöðugu og öflugu gæðakerfi varðandi framleiðsluna.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framleiðendur eiga að sýna fram á eiginleika byggingarvara með CE-merkingum og yfirlýsingu um nothæfi (</a:t>
            </a:r>
            <a:r>
              <a:rPr lang="is-IS" sz="3600" i="1" baseline="30000" dirty="0">
                <a:solidFill>
                  <a:srgbClr val="11223A"/>
                </a:solidFill>
                <a:latin typeface="Setimo" panose="020B0603020204030204" pitchFamily="34" charset="0"/>
                <a:cs typeface="Setimo" panose="020B0603020204030204" pitchFamily="34" charset="0"/>
              </a:rPr>
              <a:t>e. </a:t>
            </a:r>
            <a:r>
              <a:rPr lang="is-IS" sz="3600" i="1" baseline="30000" dirty="0" err="1">
                <a:solidFill>
                  <a:srgbClr val="11223A"/>
                </a:solidFill>
                <a:latin typeface="Setimo" panose="020B0603020204030204" pitchFamily="34" charset="0"/>
                <a:cs typeface="Setimo" panose="020B0603020204030204" pitchFamily="34" charset="0"/>
              </a:rPr>
              <a:t>DoP</a:t>
            </a:r>
            <a:r>
              <a:rPr lang="is-IS" sz="3600" baseline="30000" dirty="0">
                <a:solidFill>
                  <a:srgbClr val="11223A"/>
                </a:solidFill>
                <a:latin typeface="Setimo" panose="020B0603020204030204" pitchFamily="34" charset="0"/>
                <a:cs typeface="Setimo" panose="020B0603020204030204" pitchFamily="34" charset="0"/>
              </a:rPr>
              <a:t>). </a:t>
            </a:r>
          </a:p>
          <a:p>
            <a:pPr marL="571500" indent="-571500">
              <a:lnSpc>
                <a:spcPct val="150000"/>
              </a:lnSpc>
              <a:buFont typeface="Arial" panose="020B0604020202020204" pitchFamily="34" charset="0"/>
              <a:buChar char="•"/>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pic>
        <p:nvPicPr>
          <p:cNvPr id="12" name="Picture 11" descr="A close up of a sign&#10;&#10;Description automatically generated">
            <a:extLst>
              <a:ext uri="{FF2B5EF4-FFF2-40B4-BE49-F238E27FC236}">
                <a16:creationId xmlns:a16="http://schemas.microsoft.com/office/drawing/2014/main" id="{6ED7E16C-F844-4165-94D0-DAE98F89A7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sp>
        <p:nvSpPr>
          <p:cNvPr id="17" name="TextBox 16">
            <a:extLst>
              <a:ext uri="{FF2B5EF4-FFF2-40B4-BE49-F238E27FC236}">
                <a16:creationId xmlns:a16="http://schemas.microsoft.com/office/drawing/2014/main" id="{4D19A313-2FB7-4980-9939-B22B29311BE0}"/>
              </a:ext>
            </a:extLst>
          </p:cNvPr>
          <p:cNvSpPr txBox="1"/>
          <p:nvPr/>
        </p:nvSpPr>
        <p:spPr>
          <a:xfrm>
            <a:off x="2538886" y="5140543"/>
            <a:ext cx="15194143"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Allir sem  koma að mannvirkjagerð eigi að gera sitt til að byggingarvara haldi eiginleikum sínum að fullu.</a:t>
            </a:r>
            <a:endParaRPr lang="is-IS" sz="4400" dirty="0">
              <a:solidFill>
                <a:srgbClr val="B39271"/>
              </a:solidFill>
              <a:latin typeface="Setimo" panose="020B0603020204030204" pitchFamily="34" charset="0"/>
              <a:cs typeface="Setimo" panose="020B0603020204030204" pitchFamily="34" charset="0"/>
            </a:endParaRPr>
          </a:p>
        </p:txBody>
      </p:sp>
      <p:sp>
        <p:nvSpPr>
          <p:cNvPr id="18" name="TextBox 17">
            <a:extLst>
              <a:ext uri="{FF2B5EF4-FFF2-40B4-BE49-F238E27FC236}">
                <a16:creationId xmlns:a16="http://schemas.microsoft.com/office/drawing/2014/main" id="{6C20F693-D9AE-4075-A217-F5A601245801}"/>
              </a:ext>
            </a:extLst>
          </p:cNvPr>
          <p:cNvSpPr txBox="1"/>
          <p:nvPr/>
        </p:nvSpPr>
        <p:spPr>
          <a:xfrm>
            <a:off x="2538886" y="3487879"/>
            <a:ext cx="17551787"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Hverjir geta lagt eitthvað af mörkum?</a:t>
            </a:r>
          </a:p>
        </p:txBody>
      </p:sp>
      <p:sp>
        <p:nvSpPr>
          <p:cNvPr id="2" name="Oval 1">
            <a:extLst>
              <a:ext uri="{FF2B5EF4-FFF2-40B4-BE49-F238E27FC236}">
                <a16:creationId xmlns:a16="http://schemas.microsoft.com/office/drawing/2014/main" id="{1DF6E933-B0B1-4146-B9C1-2E1CCD3F9336}"/>
              </a:ext>
            </a:extLst>
          </p:cNvPr>
          <p:cNvSpPr/>
          <p:nvPr/>
        </p:nvSpPr>
        <p:spPr>
          <a:xfrm>
            <a:off x="21945306" y="509953"/>
            <a:ext cx="1160880" cy="1210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756560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AED9B47-3D83-4F1A-BF1E-B45D6CFDE4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532" y="699712"/>
            <a:ext cx="6672020" cy="11802949"/>
          </a:xfrm>
          <a:prstGeom prst="rect">
            <a:avLst/>
          </a:prstGeom>
        </p:spPr>
      </p:pic>
      <p:sp>
        <p:nvSpPr>
          <p:cNvPr id="11" name="TextBox 10">
            <a:extLst>
              <a:ext uri="{FF2B5EF4-FFF2-40B4-BE49-F238E27FC236}">
                <a16:creationId xmlns:a16="http://schemas.microsoft.com/office/drawing/2014/main" id="{4609E54E-B34F-4F56-8636-6348AA18E0CF}"/>
              </a:ext>
            </a:extLst>
          </p:cNvPr>
          <p:cNvSpPr txBox="1"/>
          <p:nvPr/>
        </p:nvSpPr>
        <p:spPr>
          <a:xfrm>
            <a:off x="2538887" y="7177225"/>
            <a:ext cx="14621353" cy="4416274"/>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Hönnuðir</a:t>
            </a:r>
            <a:r>
              <a:rPr lang="is-IS" sz="3600" baseline="30000" dirty="0">
                <a:solidFill>
                  <a:srgbClr val="11223A"/>
                </a:solidFill>
                <a:latin typeface="Setimo" panose="020B0603020204030204" pitchFamily="34" charset="0"/>
                <a:cs typeface="Setimo" panose="020B0603020204030204" pitchFamily="34" charset="0"/>
              </a:rPr>
              <a:t> eiga að gera allt sem þeir geta til að tryggja að neytendur fái vöru með fullum eiginleikum.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þeir eiga að fylgja í öllu leiðbeiningum framleiðanda varðandi meðferð og að gera allt sem mögulegt er til að þeir eiginleika haldi sér.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skilgreina í hönnunarforsendum hvernig efnismeðferð skal háttað á framkvæmdartíma.</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pic>
        <p:nvPicPr>
          <p:cNvPr id="12" name="Picture 11" descr="A close up of a sign&#10;&#10;Description automatically generated">
            <a:extLst>
              <a:ext uri="{FF2B5EF4-FFF2-40B4-BE49-F238E27FC236}">
                <a16:creationId xmlns:a16="http://schemas.microsoft.com/office/drawing/2014/main" id="{6ED7E16C-F844-4165-94D0-DAE98F89A7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sp>
        <p:nvSpPr>
          <p:cNvPr id="17" name="TextBox 16">
            <a:extLst>
              <a:ext uri="{FF2B5EF4-FFF2-40B4-BE49-F238E27FC236}">
                <a16:creationId xmlns:a16="http://schemas.microsoft.com/office/drawing/2014/main" id="{4D19A313-2FB7-4980-9939-B22B29311BE0}"/>
              </a:ext>
            </a:extLst>
          </p:cNvPr>
          <p:cNvSpPr txBox="1"/>
          <p:nvPr/>
        </p:nvSpPr>
        <p:spPr>
          <a:xfrm>
            <a:off x="2538886" y="5140543"/>
            <a:ext cx="15194143"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Allir sem  koma að mannvirkjagerð eigi að gera sitt til að byggingarvara haldi eiginleikum sínum að fullu.</a:t>
            </a:r>
            <a:endParaRPr lang="is-IS" sz="4400" dirty="0">
              <a:solidFill>
                <a:srgbClr val="B39271"/>
              </a:solidFill>
              <a:latin typeface="Setimo" panose="020B0603020204030204" pitchFamily="34" charset="0"/>
              <a:cs typeface="Setimo" panose="020B0603020204030204" pitchFamily="34" charset="0"/>
            </a:endParaRPr>
          </a:p>
        </p:txBody>
      </p:sp>
      <p:sp>
        <p:nvSpPr>
          <p:cNvPr id="18" name="TextBox 17">
            <a:extLst>
              <a:ext uri="{FF2B5EF4-FFF2-40B4-BE49-F238E27FC236}">
                <a16:creationId xmlns:a16="http://schemas.microsoft.com/office/drawing/2014/main" id="{6C20F693-D9AE-4075-A217-F5A601245801}"/>
              </a:ext>
            </a:extLst>
          </p:cNvPr>
          <p:cNvSpPr txBox="1"/>
          <p:nvPr/>
        </p:nvSpPr>
        <p:spPr>
          <a:xfrm>
            <a:off x="2538886" y="3487879"/>
            <a:ext cx="17551787"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Hverjir geta lagt eitthvað af mörkum?</a:t>
            </a:r>
          </a:p>
        </p:txBody>
      </p:sp>
      <p:sp>
        <p:nvSpPr>
          <p:cNvPr id="20" name="TextBox 19">
            <a:extLst>
              <a:ext uri="{FF2B5EF4-FFF2-40B4-BE49-F238E27FC236}">
                <a16:creationId xmlns:a16="http://schemas.microsoft.com/office/drawing/2014/main" id="{E222AC16-ADF5-44D1-B52B-53AF21FD3F73}"/>
              </a:ext>
            </a:extLst>
          </p:cNvPr>
          <p:cNvSpPr txBox="1"/>
          <p:nvPr/>
        </p:nvSpPr>
        <p:spPr>
          <a:xfrm>
            <a:off x="12188825" y="7173362"/>
            <a:ext cx="8836249" cy="1646285"/>
          </a:xfrm>
          <a:prstGeom prst="rect">
            <a:avLst/>
          </a:prstGeom>
          <a:noFill/>
        </p:spPr>
        <p:txBody>
          <a:bodyPr wrap="square" rtlCol="0">
            <a:spAutoFit/>
          </a:bodyPr>
          <a:lstStyle/>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2" name="Oval 1">
            <a:extLst>
              <a:ext uri="{FF2B5EF4-FFF2-40B4-BE49-F238E27FC236}">
                <a16:creationId xmlns:a16="http://schemas.microsoft.com/office/drawing/2014/main" id="{1DF6E933-B0B1-4146-B9C1-2E1CCD3F9336}"/>
              </a:ext>
            </a:extLst>
          </p:cNvPr>
          <p:cNvSpPr/>
          <p:nvPr/>
        </p:nvSpPr>
        <p:spPr>
          <a:xfrm>
            <a:off x="21945306" y="509953"/>
            <a:ext cx="1160880" cy="1210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208628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AED9B47-3D83-4F1A-BF1E-B45D6CFDE4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532" y="699712"/>
            <a:ext cx="6672020" cy="11802949"/>
          </a:xfrm>
          <a:prstGeom prst="rect">
            <a:avLst/>
          </a:prstGeom>
        </p:spPr>
      </p:pic>
      <p:sp>
        <p:nvSpPr>
          <p:cNvPr id="11" name="TextBox 10">
            <a:extLst>
              <a:ext uri="{FF2B5EF4-FFF2-40B4-BE49-F238E27FC236}">
                <a16:creationId xmlns:a16="http://schemas.microsoft.com/office/drawing/2014/main" id="{4609E54E-B34F-4F56-8636-6348AA18E0CF}"/>
              </a:ext>
            </a:extLst>
          </p:cNvPr>
          <p:cNvSpPr txBox="1"/>
          <p:nvPr/>
        </p:nvSpPr>
        <p:spPr>
          <a:xfrm>
            <a:off x="2538887" y="7177225"/>
            <a:ext cx="14286073" cy="4970271"/>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Söluaðilar</a:t>
            </a:r>
            <a:r>
              <a:rPr lang="is-IS" sz="3600" baseline="30000" dirty="0">
                <a:solidFill>
                  <a:srgbClr val="11223A"/>
                </a:solidFill>
                <a:latin typeface="Setimo" panose="020B0603020204030204" pitchFamily="34" charset="0"/>
                <a:cs typeface="Setimo" panose="020B0603020204030204" pitchFamily="34" charset="0"/>
              </a:rPr>
              <a:t> eiga að gera allt sem þeir geta til að tryggja að neytendur fái vöru með fullum eiginleikum.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fylgja í öllu leiðbeiningum framleiðanda varðandi efnismeðferð og að gera allt sem mögulegt er til að þeir eiginleika haldi sér.</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geyma allt ógagnvarið timbur inni og tryggja að meðferð á sölutíma sé vönduð og í samræmi við eðli vörunnar.</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tryggja við flutninga haldist eiginleikar varanna að fullu.</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pic>
        <p:nvPicPr>
          <p:cNvPr id="12" name="Picture 11" descr="A close up of a sign&#10;&#10;Description automatically generated">
            <a:extLst>
              <a:ext uri="{FF2B5EF4-FFF2-40B4-BE49-F238E27FC236}">
                <a16:creationId xmlns:a16="http://schemas.microsoft.com/office/drawing/2014/main" id="{6ED7E16C-F844-4165-94D0-DAE98F89A7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sp>
        <p:nvSpPr>
          <p:cNvPr id="17" name="TextBox 16">
            <a:extLst>
              <a:ext uri="{FF2B5EF4-FFF2-40B4-BE49-F238E27FC236}">
                <a16:creationId xmlns:a16="http://schemas.microsoft.com/office/drawing/2014/main" id="{4D19A313-2FB7-4980-9939-B22B29311BE0}"/>
              </a:ext>
            </a:extLst>
          </p:cNvPr>
          <p:cNvSpPr txBox="1"/>
          <p:nvPr/>
        </p:nvSpPr>
        <p:spPr>
          <a:xfrm>
            <a:off x="2538886" y="5140543"/>
            <a:ext cx="15194143"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Allir sem  koma að mannvirkjagerð eigi að gera sitt til að byggingarvara haldi eiginleikum sínum að fullu.</a:t>
            </a:r>
            <a:endParaRPr lang="is-IS" sz="4400" dirty="0">
              <a:solidFill>
                <a:srgbClr val="B39271"/>
              </a:solidFill>
              <a:latin typeface="Setimo" panose="020B0603020204030204" pitchFamily="34" charset="0"/>
              <a:cs typeface="Setimo" panose="020B0603020204030204" pitchFamily="34" charset="0"/>
            </a:endParaRPr>
          </a:p>
        </p:txBody>
      </p:sp>
      <p:sp>
        <p:nvSpPr>
          <p:cNvPr id="18" name="TextBox 17">
            <a:extLst>
              <a:ext uri="{FF2B5EF4-FFF2-40B4-BE49-F238E27FC236}">
                <a16:creationId xmlns:a16="http://schemas.microsoft.com/office/drawing/2014/main" id="{6C20F693-D9AE-4075-A217-F5A601245801}"/>
              </a:ext>
            </a:extLst>
          </p:cNvPr>
          <p:cNvSpPr txBox="1"/>
          <p:nvPr/>
        </p:nvSpPr>
        <p:spPr>
          <a:xfrm>
            <a:off x="2538886" y="3487879"/>
            <a:ext cx="17551787"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Hverjir geta lagt eitthvað af mörkum?</a:t>
            </a:r>
          </a:p>
        </p:txBody>
      </p:sp>
      <p:sp>
        <p:nvSpPr>
          <p:cNvPr id="20" name="TextBox 19">
            <a:extLst>
              <a:ext uri="{FF2B5EF4-FFF2-40B4-BE49-F238E27FC236}">
                <a16:creationId xmlns:a16="http://schemas.microsoft.com/office/drawing/2014/main" id="{E222AC16-ADF5-44D1-B52B-53AF21FD3F73}"/>
              </a:ext>
            </a:extLst>
          </p:cNvPr>
          <p:cNvSpPr txBox="1"/>
          <p:nvPr/>
        </p:nvSpPr>
        <p:spPr>
          <a:xfrm>
            <a:off x="12188825" y="7173362"/>
            <a:ext cx="8836249" cy="1646285"/>
          </a:xfrm>
          <a:prstGeom prst="rect">
            <a:avLst/>
          </a:prstGeom>
          <a:noFill/>
        </p:spPr>
        <p:txBody>
          <a:bodyPr wrap="square" rtlCol="0">
            <a:spAutoFit/>
          </a:bodyPr>
          <a:lstStyle/>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2" name="Oval 1">
            <a:extLst>
              <a:ext uri="{FF2B5EF4-FFF2-40B4-BE49-F238E27FC236}">
                <a16:creationId xmlns:a16="http://schemas.microsoft.com/office/drawing/2014/main" id="{1DF6E933-B0B1-4146-B9C1-2E1CCD3F9336}"/>
              </a:ext>
            </a:extLst>
          </p:cNvPr>
          <p:cNvSpPr/>
          <p:nvPr/>
        </p:nvSpPr>
        <p:spPr>
          <a:xfrm>
            <a:off x="21945306" y="509953"/>
            <a:ext cx="1160880" cy="1210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98425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AED9B47-3D83-4F1A-BF1E-B45D6CFDE4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532" y="699712"/>
            <a:ext cx="6672020" cy="11802949"/>
          </a:xfrm>
          <a:prstGeom prst="rect">
            <a:avLst/>
          </a:prstGeom>
        </p:spPr>
      </p:pic>
      <p:sp>
        <p:nvSpPr>
          <p:cNvPr id="11" name="TextBox 10">
            <a:extLst>
              <a:ext uri="{FF2B5EF4-FFF2-40B4-BE49-F238E27FC236}">
                <a16:creationId xmlns:a16="http://schemas.microsoft.com/office/drawing/2014/main" id="{4609E54E-B34F-4F56-8636-6348AA18E0CF}"/>
              </a:ext>
            </a:extLst>
          </p:cNvPr>
          <p:cNvSpPr txBox="1"/>
          <p:nvPr/>
        </p:nvSpPr>
        <p:spPr>
          <a:xfrm>
            <a:off x="2538887" y="7177225"/>
            <a:ext cx="14819473" cy="4970271"/>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Fagaðilar</a:t>
            </a:r>
            <a:r>
              <a:rPr lang="is-IS" sz="3600" baseline="30000" dirty="0">
                <a:solidFill>
                  <a:srgbClr val="11223A"/>
                </a:solidFill>
                <a:latin typeface="Setimo" panose="020B0603020204030204" pitchFamily="34" charset="0"/>
                <a:cs typeface="Setimo" panose="020B0603020204030204" pitchFamily="34" charset="0"/>
              </a:rPr>
              <a:t> eiga að gera allt sem þeir geta til að tryggja að neytendur fái vöru með fullum eiginleikum.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séð er til þess að ekki sé tekið á móti og notuð vara sem býr ekki að fullum eiginleikum.</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tryggja að á verkstað sé í öllu fylgt leiðbeiningum framleiðanda varðandi meðferð varanna.</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þeir gera allt sem mögulegt er til að eiginleikar varanna haldist að fullu.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framkvæmdaraðili ber ábyrgð á faglegum vinnubrögðum við mannvirkjagerð.</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pic>
        <p:nvPicPr>
          <p:cNvPr id="12" name="Picture 11" descr="A close up of a sign&#10;&#10;Description automatically generated">
            <a:extLst>
              <a:ext uri="{FF2B5EF4-FFF2-40B4-BE49-F238E27FC236}">
                <a16:creationId xmlns:a16="http://schemas.microsoft.com/office/drawing/2014/main" id="{6ED7E16C-F844-4165-94D0-DAE98F89A7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sp>
        <p:nvSpPr>
          <p:cNvPr id="17" name="TextBox 16">
            <a:extLst>
              <a:ext uri="{FF2B5EF4-FFF2-40B4-BE49-F238E27FC236}">
                <a16:creationId xmlns:a16="http://schemas.microsoft.com/office/drawing/2014/main" id="{4D19A313-2FB7-4980-9939-B22B29311BE0}"/>
              </a:ext>
            </a:extLst>
          </p:cNvPr>
          <p:cNvSpPr txBox="1"/>
          <p:nvPr/>
        </p:nvSpPr>
        <p:spPr>
          <a:xfrm>
            <a:off x="2538886" y="5140543"/>
            <a:ext cx="15194143"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Allir sem  koma að mannvirkjagerð eigi að gera sitt til að byggingarvara haldi eiginleikum sínum að fullu.</a:t>
            </a:r>
            <a:endParaRPr lang="is-IS" sz="4400" dirty="0">
              <a:solidFill>
                <a:srgbClr val="B39271"/>
              </a:solidFill>
              <a:latin typeface="Setimo" panose="020B0603020204030204" pitchFamily="34" charset="0"/>
              <a:cs typeface="Setimo" panose="020B0603020204030204" pitchFamily="34" charset="0"/>
            </a:endParaRPr>
          </a:p>
        </p:txBody>
      </p:sp>
      <p:sp>
        <p:nvSpPr>
          <p:cNvPr id="18" name="TextBox 17">
            <a:extLst>
              <a:ext uri="{FF2B5EF4-FFF2-40B4-BE49-F238E27FC236}">
                <a16:creationId xmlns:a16="http://schemas.microsoft.com/office/drawing/2014/main" id="{6C20F693-D9AE-4075-A217-F5A601245801}"/>
              </a:ext>
            </a:extLst>
          </p:cNvPr>
          <p:cNvSpPr txBox="1"/>
          <p:nvPr/>
        </p:nvSpPr>
        <p:spPr>
          <a:xfrm>
            <a:off x="2538886" y="3487879"/>
            <a:ext cx="17551787"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Hverjir geta lagt eitthvað af mörkum?</a:t>
            </a:r>
          </a:p>
        </p:txBody>
      </p:sp>
      <p:sp>
        <p:nvSpPr>
          <p:cNvPr id="20" name="TextBox 19">
            <a:extLst>
              <a:ext uri="{FF2B5EF4-FFF2-40B4-BE49-F238E27FC236}">
                <a16:creationId xmlns:a16="http://schemas.microsoft.com/office/drawing/2014/main" id="{E222AC16-ADF5-44D1-B52B-53AF21FD3F73}"/>
              </a:ext>
            </a:extLst>
          </p:cNvPr>
          <p:cNvSpPr txBox="1"/>
          <p:nvPr/>
        </p:nvSpPr>
        <p:spPr>
          <a:xfrm>
            <a:off x="12188825" y="7173362"/>
            <a:ext cx="8836249" cy="1646285"/>
          </a:xfrm>
          <a:prstGeom prst="rect">
            <a:avLst/>
          </a:prstGeom>
          <a:noFill/>
        </p:spPr>
        <p:txBody>
          <a:bodyPr wrap="square" rtlCol="0">
            <a:spAutoFit/>
          </a:bodyPr>
          <a:lstStyle/>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2" name="Oval 1">
            <a:extLst>
              <a:ext uri="{FF2B5EF4-FFF2-40B4-BE49-F238E27FC236}">
                <a16:creationId xmlns:a16="http://schemas.microsoft.com/office/drawing/2014/main" id="{1DF6E933-B0B1-4146-B9C1-2E1CCD3F9336}"/>
              </a:ext>
            </a:extLst>
          </p:cNvPr>
          <p:cNvSpPr/>
          <p:nvPr/>
        </p:nvSpPr>
        <p:spPr>
          <a:xfrm>
            <a:off x="21945306" y="509953"/>
            <a:ext cx="1160880" cy="1210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011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AED9B47-3D83-4F1A-BF1E-B45D6CFDE4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532" y="699712"/>
            <a:ext cx="6672020" cy="11802949"/>
          </a:xfrm>
          <a:prstGeom prst="rect">
            <a:avLst/>
          </a:prstGeom>
        </p:spPr>
      </p:pic>
      <p:sp>
        <p:nvSpPr>
          <p:cNvPr id="11" name="TextBox 10">
            <a:extLst>
              <a:ext uri="{FF2B5EF4-FFF2-40B4-BE49-F238E27FC236}">
                <a16:creationId xmlns:a16="http://schemas.microsoft.com/office/drawing/2014/main" id="{4609E54E-B34F-4F56-8636-6348AA18E0CF}"/>
              </a:ext>
            </a:extLst>
          </p:cNvPr>
          <p:cNvSpPr txBox="1"/>
          <p:nvPr/>
        </p:nvSpPr>
        <p:spPr>
          <a:xfrm>
            <a:off x="2538887" y="7177225"/>
            <a:ext cx="15810073" cy="6078267"/>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Verktakar, iðnmeistarar, iðnaðarmenn </a:t>
            </a:r>
            <a:r>
              <a:rPr lang="is-IS" sz="3600" baseline="30000" dirty="0">
                <a:solidFill>
                  <a:srgbClr val="11223A"/>
                </a:solidFill>
                <a:latin typeface="Setimo" panose="020B0603020204030204" pitchFamily="34" charset="0"/>
                <a:cs typeface="Setimo" panose="020B0603020204030204" pitchFamily="34" charset="0"/>
              </a:rPr>
              <a:t>eiga að gera allt sem þeir geta til að tryggja að neytendur fái vöru með fullum eiginleikum.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fylgja í öllu leiðbeiningum framleiðanda varðandi meðferð og að gera allt sem mögulegt er til að þeir eiginleikar haldi sér. Sérstaklega ber að verja mjúkar byggingarvörur fyrir raka og miklum hitabreytingum.</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umgangast byggingarvörur af virðingu og </a:t>
            </a:r>
            <a:r>
              <a:rPr lang="is-IS" sz="3600" baseline="30000" dirty="0" err="1">
                <a:solidFill>
                  <a:srgbClr val="11223A"/>
                </a:solidFill>
                <a:latin typeface="Setimo" panose="020B0603020204030204" pitchFamily="34" charset="0"/>
                <a:cs typeface="Setimo" panose="020B0603020204030204" pitchFamily="34" charset="0"/>
              </a:rPr>
              <a:t>aðgæslu</a:t>
            </a:r>
            <a:r>
              <a:rPr lang="is-I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skilja samhengið milli rangrar efnismeðferðar og til dæmis galla í byggingum.</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skilja að meðferð byggingarvöru er stórt neytendamál.</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pic>
        <p:nvPicPr>
          <p:cNvPr id="12" name="Picture 11" descr="A close up of a sign&#10;&#10;Description automatically generated">
            <a:extLst>
              <a:ext uri="{FF2B5EF4-FFF2-40B4-BE49-F238E27FC236}">
                <a16:creationId xmlns:a16="http://schemas.microsoft.com/office/drawing/2014/main" id="{6ED7E16C-F844-4165-94D0-DAE98F89A7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sp>
        <p:nvSpPr>
          <p:cNvPr id="17" name="TextBox 16">
            <a:extLst>
              <a:ext uri="{FF2B5EF4-FFF2-40B4-BE49-F238E27FC236}">
                <a16:creationId xmlns:a16="http://schemas.microsoft.com/office/drawing/2014/main" id="{4D19A313-2FB7-4980-9939-B22B29311BE0}"/>
              </a:ext>
            </a:extLst>
          </p:cNvPr>
          <p:cNvSpPr txBox="1"/>
          <p:nvPr/>
        </p:nvSpPr>
        <p:spPr>
          <a:xfrm>
            <a:off x="2538886" y="5140543"/>
            <a:ext cx="15194143"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Allir sem  koma að mannvirkjagerð eigi að gera sitt til að byggingarvara haldi eiginleikum sínum að fullu.</a:t>
            </a:r>
            <a:endParaRPr lang="is-IS" sz="4400" dirty="0">
              <a:solidFill>
                <a:srgbClr val="B39271"/>
              </a:solidFill>
              <a:latin typeface="Setimo" panose="020B0603020204030204" pitchFamily="34" charset="0"/>
              <a:cs typeface="Setimo" panose="020B0603020204030204" pitchFamily="34" charset="0"/>
            </a:endParaRPr>
          </a:p>
        </p:txBody>
      </p:sp>
      <p:sp>
        <p:nvSpPr>
          <p:cNvPr id="18" name="TextBox 17">
            <a:extLst>
              <a:ext uri="{FF2B5EF4-FFF2-40B4-BE49-F238E27FC236}">
                <a16:creationId xmlns:a16="http://schemas.microsoft.com/office/drawing/2014/main" id="{6C20F693-D9AE-4075-A217-F5A601245801}"/>
              </a:ext>
            </a:extLst>
          </p:cNvPr>
          <p:cNvSpPr txBox="1"/>
          <p:nvPr/>
        </p:nvSpPr>
        <p:spPr>
          <a:xfrm>
            <a:off x="2538886" y="3487879"/>
            <a:ext cx="17551787"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Hverjir geta lagt eitthvað af mörkum?</a:t>
            </a:r>
          </a:p>
        </p:txBody>
      </p:sp>
      <p:sp>
        <p:nvSpPr>
          <p:cNvPr id="20" name="TextBox 19">
            <a:extLst>
              <a:ext uri="{FF2B5EF4-FFF2-40B4-BE49-F238E27FC236}">
                <a16:creationId xmlns:a16="http://schemas.microsoft.com/office/drawing/2014/main" id="{E222AC16-ADF5-44D1-B52B-53AF21FD3F73}"/>
              </a:ext>
            </a:extLst>
          </p:cNvPr>
          <p:cNvSpPr txBox="1"/>
          <p:nvPr/>
        </p:nvSpPr>
        <p:spPr>
          <a:xfrm>
            <a:off x="12188825" y="7173362"/>
            <a:ext cx="8836249" cy="1646285"/>
          </a:xfrm>
          <a:prstGeom prst="rect">
            <a:avLst/>
          </a:prstGeom>
          <a:noFill/>
        </p:spPr>
        <p:txBody>
          <a:bodyPr wrap="square" rtlCol="0">
            <a:spAutoFit/>
          </a:bodyPr>
          <a:lstStyle/>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2" name="Oval 1">
            <a:extLst>
              <a:ext uri="{FF2B5EF4-FFF2-40B4-BE49-F238E27FC236}">
                <a16:creationId xmlns:a16="http://schemas.microsoft.com/office/drawing/2014/main" id="{1DF6E933-B0B1-4146-B9C1-2E1CCD3F9336}"/>
              </a:ext>
            </a:extLst>
          </p:cNvPr>
          <p:cNvSpPr/>
          <p:nvPr/>
        </p:nvSpPr>
        <p:spPr>
          <a:xfrm>
            <a:off x="21945306" y="509953"/>
            <a:ext cx="1160880" cy="1210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721060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AED9B47-3D83-4F1A-BF1E-B45D6CFDE4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532" y="699712"/>
            <a:ext cx="6672020" cy="11802949"/>
          </a:xfrm>
          <a:prstGeom prst="rect">
            <a:avLst/>
          </a:prstGeom>
        </p:spPr>
      </p:pic>
      <p:sp>
        <p:nvSpPr>
          <p:cNvPr id="11" name="TextBox 10">
            <a:extLst>
              <a:ext uri="{FF2B5EF4-FFF2-40B4-BE49-F238E27FC236}">
                <a16:creationId xmlns:a16="http://schemas.microsoft.com/office/drawing/2014/main" id="{4609E54E-B34F-4F56-8636-6348AA18E0CF}"/>
              </a:ext>
            </a:extLst>
          </p:cNvPr>
          <p:cNvSpPr txBox="1"/>
          <p:nvPr/>
        </p:nvSpPr>
        <p:spPr>
          <a:xfrm>
            <a:off x="2538887" y="7177225"/>
            <a:ext cx="16312993" cy="4416274"/>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Flutningsaðilar </a:t>
            </a:r>
            <a:r>
              <a:rPr lang="is-IS" sz="3600" baseline="30000" dirty="0">
                <a:solidFill>
                  <a:srgbClr val="11223A"/>
                </a:solidFill>
                <a:latin typeface="Setimo" panose="020B0603020204030204" pitchFamily="34" charset="0"/>
                <a:cs typeface="Setimo" panose="020B0603020204030204" pitchFamily="34" charset="0"/>
              </a:rPr>
              <a:t>eiga að gera allt sem þeir geta til að tryggja að neytendur fái vöru með fullum eiginleikum.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fylgja í öllu leiðbeiningum framleiðanda varðandi meðferð og að gera allt sem mögulegt er til að þeir eiginleikar haldi sér. Sérstaklega ber að verja mjúkar byggingarvörur fyrir raka og miklum hitabreytingum.</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geyma viðkvæmar byggingarvörur við viðeigandi skilyrði fyrir og eftir.</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sjá til þess að vara tapi ekki eiginleikum eða skemmist við flutninga.</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pic>
        <p:nvPicPr>
          <p:cNvPr id="12" name="Picture 11" descr="A close up of a sign&#10;&#10;Description automatically generated">
            <a:extLst>
              <a:ext uri="{FF2B5EF4-FFF2-40B4-BE49-F238E27FC236}">
                <a16:creationId xmlns:a16="http://schemas.microsoft.com/office/drawing/2014/main" id="{6ED7E16C-F844-4165-94D0-DAE98F89A7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sp>
        <p:nvSpPr>
          <p:cNvPr id="17" name="TextBox 16">
            <a:extLst>
              <a:ext uri="{FF2B5EF4-FFF2-40B4-BE49-F238E27FC236}">
                <a16:creationId xmlns:a16="http://schemas.microsoft.com/office/drawing/2014/main" id="{4D19A313-2FB7-4980-9939-B22B29311BE0}"/>
              </a:ext>
            </a:extLst>
          </p:cNvPr>
          <p:cNvSpPr txBox="1"/>
          <p:nvPr/>
        </p:nvSpPr>
        <p:spPr>
          <a:xfrm>
            <a:off x="2538886" y="5140543"/>
            <a:ext cx="15194143"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Allir sem  koma að mannvirkjagerð eigi að gera sitt til að byggingarvara haldi eiginleikum sínum að fullu.</a:t>
            </a:r>
            <a:endParaRPr lang="is-IS" sz="4400" dirty="0">
              <a:solidFill>
                <a:srgbClr val="B39271"/>
              </a:solidFill>
              <a:latin typeface="Setimo" panose="020B0603020204030204" pitchFamily="34" charset="0"/>
              <a:cs typeface="Setimo" panose="020B0603020204030204" pitchFamily="34" charset="0"/>
            </a:endParaRPr>
          </a:p>
        </p:txBody>
      </p:sp>
      <p:sp>
        <p:nvSpPr>
          <p:cNvPr id="18" name="TextBox 17">
            <a:extLst>
              <a:ext uri="{FF2B5EF4-FFF2-40B4-BE49-F238E27FC236}">
                <a16:creationId xmlns:a16="http://schemas.microsoft.com/office/drawing/2014/main" id="{6C20F693-D9AE-4075-A217-F5A601245801}"/>
              </a:ext>
            </a:extLst>
          </p:cNvPr>
          <p:cNvSpPr txBox="1"/>
          <p:nvPr/>
        </p:nvSpPr>
        <p:spPr>
          <a:xfrm>
            <a:off x="2538886" y="3487879"/>
            <a:ext cx="17551787"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Hverjir geta lagt eitthvað af mörkum?</a:t>
            </a:r>
          </a:p>
        </p:txBody>
      </p:sp>
      <p:sp>
        <p:nvSpPr>
          <p:cNvPr id="2" name="Oval 1">
            <a:extLst>
              <a:ext uri="{FF2B5EF4-FFF2-40B4-BE49-F238E27FC236}">
                <a16:creationId xmlns:a16="http://schemas.microsoft.com/office/drawing/2014/main" id="{1DF6E933-B0B1-4146-B9C1-2E1CCD3F9336}"/>
              </a:ext>
            </a:extLst>
          </p:cNvPr>
          <p:cNvSpPr/>
          <p:nvPr/>
        </p:nvSpPr>
        <p:spPr>
          <a:xfrm>
            <a:off x="21945306" y="509953"/>
            <a:ext cx="1160880" cy="1210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12674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AED9B47-3D83-4F1A-BF1E-B45D6CFDE4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532" y="699712"/>
            <a:ext cx="6672020" cy="11802949"/>
          </a:xfrm>
          <a:prstGeom prst="rect">
            <a:avLst/>
          </a:prstGeom>
        </p:spPr>
      </p:pic>
      <p:sp>
        <p:nvSpPr>
          <p:cNvPr id="11" name="TextBox 10">
            <a:extLst>
              <a:ext uri="{FF2B5EF4-FFF2-40B4-BE49-F238E27FC236}">
                <a16:creationId xmlns:a16="http://schemas.microsoft.com/office/drawing/2014/main" id="{4609E54E-B34F-4F56-8636-6348AA18E0CF}"/>
              </a:ext>
            </a:extLst>
          </p:cNvPr>
          <p:cNvSpPr txBox="1"/>
          <p:nvPr/>
        </p:nvSpPr>
        <p:spPr>
          <a:xfrm>
            <a:off x="2538887" y="7177225"/>
            <a:ext cx="16023433" cy="5524269"/>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Neytendur </a:t>
            </a:r>
            <a:r>
              <a:rPr lang="is-IS" sz="3600" baseline="30000" dirty="0">
                <a:solidFill>
                  <a:srgbClr val="11223A"/>
                </a:solidFill>
                <a:latin typeface="Setimo" panose="020B0603020204030204" pitchFamily="34" charset="0"/>
                <a:cs typeface="Setimo" panose="020B0603020204030204" pitchFamily="34" charset="0"/>
              </a:rPr>
              <a:t>eiga að gera allt sem þeir geta til að tryggja að þeir fái vöru með fullum eiginleikum.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fylgja í öllu leiðbeiningum framleiðanda varðandi meðferð og að gera allt sem mögulegt er til að þeir eiginleikar haldi sér.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gera skýlausa kröfu á að allir í keðju mannvirkjagerðar umgangist byggingarvörur á réttan hátt. Neytendur eiga fullan rétt á að hafa um það að segja hvernig efnismeðferð á byggingarvöru er háttað.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skilja samhengið milli rangrar efnismeðferðar og hugsanlega styttri líftíma byggingarvöru og galla í mannvirkjum.</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pic>
        <p:nvPicPr>
          <p:cNvPr id="12" name="Picture 11" descr="A close up of a sign&#10;&#10;Description automatically generated">
            <a:extLst>
              <a:ext uri="{FF2B5EF4-FFF2-40B4-BE49-F238E27FC236}">
                <a16:creationId xmlns:a16="http://schemas.microsoft.com/office/drawing/2014/main" id="{6ED7E16C-F844-4165-94D0-DAE98F89A7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sp>
        <p:nvSpPr>
          <p:cNvPr id="17" name="TextBox 16">
            <a:extLst>
              <a:ext uri="{FF2B5EF4-FFF2-40B4-BE49-F238E27FC236}">
                <a16:creationId xmlns:a16="http://schemas.microsoft.com/office/drawing/2014/main" id="{4D19A313-2FB7-4980-9939-B22B29311BE0}"/>
              </a:ext>
            </a:extLst>
          </p:cNvPr>
          <p:cNvSpPr txBox="1"/>
          <p:nvPr/>
        </p:nvSpPr>
        <p:spPr>
          <a:xfrm>
            <a:off x="2538886" y="5140543"/>
            <a:ext cx="15194143"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Allir sem  koma að mannvirkjagerð eigi að gera sitt til að byggingarvara haldi eiginleikum sínum að fullu.</a:t>
            </a:r>
            <a:endParaRPr lang="is-IS" sz="4400" dirty="0">
              <a:solidFill>
                <a:srgbClr val="B39271"/>
              </a:solidFill>
              <a:latin typeface="Setimo" panose="020B0603020204030204" pitchFamily="34" charset="0"/>
              <a:cs typeface="Setimo" panose="020B0603020204030204" pitchFamily="34" charset="0"/>
            </a:endParaRPr>
          </a:p>
        </p:txBody>
      </p:sp>
      <p:sp>
        <p:nvSpPr>
          <p:cNvPr id="18" name="TextBox 17">
            <a:extLst>
              <a:ext uri="{FF2B5EF4-FFF2-40B4-BE49-F238E27FC236}">
                <a16:creationId xmlns:a16="http://schemas.microsoft.com/office/drawing/2014/main" id="{6C20F693-D9AE-4075-A217-F5A601245801}"/>
              </a:ext>
            </a:extLst>
          </p:cNvPr>
          <p:cNvSpPr txBox="1"/>
          <p:nvPr/>
        </p:nvSpPr>
        <p:spPr>
          <a:xfrm>
            <a:off x="2538886" y="3487879"/>
            <a:ext cx="17551787"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Hverjir geta lagt eitthvað af mörkum?</a:t>
            </a:r>
          </a:p>
        </p:txBody>
      </p:sp>
      <p:sp>
        <p:nvSpPr>
          <p:cNvPr id="2" name="Oval 1">
            <a:extLst>
              <a:ext uri="{FF2B5EF4-FFF2-40B4-BE49-F238E27FC236}">
                <a16:creationId xmlns:a16="http://schemas.microsoft.com/office/drawing/2014/main" id="{1DF6E933-B0B1-4146-B9C1-2E1CCD3F9336}"/>
              </a:ext>
            </a:extLst>
          </p:cNvPr>
          <p:cNvSpPr/>
          <p:nvPr/>
        </p:nvSpPr>
        <p:spPr>
          <a:xfrm>
            <a:off x="21945306" y="509953"/>
            <a:ext cx="1160880" cy="1210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61483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9BAFEA-904C-8ED1-05E6-C381A54E1F65}"/>
              </a:ext>
            </a:extLst>
          </p:cNvPr>
          <p:cNvSpPr/>
          <p:nvPr/>
        </p:nvSpPr>
        <p:spPr>
          <a:xfrm>
            <a:off x="0" y="-54016"/>
            <a:ext cx="1653702" cy="13770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s-IS"/>
          </a:p>
        </p:txBody>
      </p:sp>
      <p:sp>
        <p:nvSpPr>
          <p:cNvPr id="6" name="TextBox 5">
            <a:extLst>
              <a:ext uri="{FF2B5EF4-FFF2-40B4-BE49-F238E27FC236}">
                <a16:creationId xmlns:a16="http://schemas.microsoft.com/office/drawing/2014/main" id="{C1DA19BE-12AF-8E2A-FB27-1B6E373E4DA1}"/>
              </a:ext>
            </a:extLst>
          </p:cNvPr>
          <p:cNvSpPr txBox="1"/>
          <p:nvPr/>
        </p:nvSpPr>
        <p:spPr>
          <a:xfrm>
            <a:off x="2691997" y="2836600"/>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Hvaða máli skiptir rétt meðferð?</a:t>
            </a:r>
          </a:p>
        </p:txBody>
      </p:sp>
      <p:sp>
        <p:nvSpPr>
          <p:cNvPr id="7" name="TextBox 6">
            <a:extLst>
              <a:ext uri="{FF2B5EF4-FFF2-40B4-BE49-F238E27FC236}">
                <a16:creationId xmlns:a16="http://schemas.microsoft.com/office/drawing/2014/main" id="{5A0A9669-68E8-A5D3-197E-19C33F177673}"/>
              </a:ext>
            </a:extLst>
          </p:cNvPr>
          <p:cNvSpPr txBox="1"/>
          <p:nvPr/>
        </p:nvSpPr>
        <p:spPr>
          <a:xfrm>
            <a:off x="2724694" y="4493634"/>
            <a:ext cx="12820106" cy="769441"/>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Rétt meðferð á byggingarvörum er stórt neytendamál.</a:t>
            </a:r>
            <a:endParaRPr lang="is-IS" sz="4400" dirty="0">
              <a:solidFill>
                <a:srgbClr val="B39271"/>
              </a:solidFill>
              <a:latin typeface="Setimo" panose="020B0603020204030204" pitchFamily="34" charset="0"/>
              <a:cs typeface="Setimo" panose="020B0603020204030204" pitchFamily="34" charset="0"/>
            </a:endParaRPr>
          </a:p>
        </p:txBody>
      </p:sp>
      <p:pic>
        <p:nvPicPr>
          <p:cNvPr id="9" name="Picture 8" descr="A picture containing text, clipart, vector graphics&#10;&#10;Description automatically generated">
            <a:extLst>
              <a:ext uri="{FF2B5EF4-FFF2-40B4-BE49-F238E27FC236}">
                <a16:creationId xmlns:a16="http://schemas.microsoft.com/office/drawing/2014/main" id="{A4BADD50-CF54-990D-F3D1-2F07DF8344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336" y="457200"/>
            <a:ext cx="1375029" cy="685800"/>
          </a:xfrm>
          <a:prstGeom prst="rect">
            <a:avLst/>
          </a:prstGeom>
        </p:spPr>
      </p:pic>
      <p:pic>
        <p:nvPicPr>
          <p:cNvPr id="3" name="Picture 2" descr="A person holding a drill&#10;&#10;Description automatically generated">
            <a:extLst>
              <a:ext uri="{FF2B5EF4-FFF2-40B4-BE49-F238E27FC236}">
                <a16:creationId xmlns:a16="http://schemas.microsoft.com/office/drawing/2014/main" id="{BE0E7BCC-A80D-487E-B936-9D51D1456B65}"/>
              </a:ext>
            </a:extLst>
          </p:cNvPr>
          <p:cNvPicPr>
            <a:picLocks noChangeAspect="1"/>
          </p:cNvPicPr>
          <p:nvPr/>
        </p:nvPicPr>
        <p:blipFill>
          <a:blip r:embed="rId3" cstate="email">
            <a:extLst>
              <a:ext uri="{28A0092B-C50C-407E-A947-70E740481C1C}">
                <a14:useLocalDpi xmlns:a14="http://schemas.microsoft.com/office/drawing/2010/main" val="0"/>
              </a:ext>
            </a:extLst>
          </a:blip>
          <a:srcRect l="29002" r="32550"/>
          <a:stretch/>
        </p:blipFill>
        <p:spPr>
          <a:xfrm>
            <a:off x="16660820" y="-109178"/>
            <a:ext cx="8036015" cy="13934355"/>
          </a:xfrm>
          <a:prstGeom prst="rect">
            <a:avLst/>
          </a:prstGeom>
        </p:spPr>
      </p:pic>
      <p:sp>
        <p:nvSpPr>
          <p:cNvPr id="2" name="TextBox 1">
            <a:extLst>
              <a:ext uri="{FF2B5EF4-FFF2-40B4-BE49-F238E27FC236}">
                <a16:creationId xmlns:a16="http://schemas.microsoft.com/office/drawing/2014/main" id="{F74DBB3A-4E0D-A3FF-1B73-88EA9327C241}"/>
              </a:ext>
            </a:extLst>
          </p:cNvPr>
          <p:cNvSpPr txBox="1"/>
          <p:nvPr/>
        </p:nvSpPr>
        <p:spPr>
          <a:xfrm>
            <a:off x="2691998" y="5812113"/>
            <a:ext cx="13529208" cy="6355266"/>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Neytendur eiga skýlausan rétt á að njóta vöru með fullum eiginleikum.</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Röng meðferð skerðir eiginleika á hefur áhrif á áformuð not mannvirkja (sbr. grunnkröfur um mannvirki: burðarþol og stöðugleika, varnir gegn eldsvoða, hollustuhætti, heilbrigði og umhverfi, öryggi við notkun og aðgengi, hávaðavarnir, orkusparnað og hitaeinangrun og sjálfbæra nýtingu náttúruauðlinda).</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Röng meðferð styttir líftíma og getur leitt til alvarlegra galla í mannvirkjum.</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Byggingargöllum getur fylgt mikill kostnaður fyrir neytendur, hönnuði, flutningsaðila, verktaka, iðnaðarmenn, söluaðila og/eða framleiðendur.</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Sé rangt farið með byggingarvöru á einhverju stigi mannvirkjagerðar getur reynt á ábyrgð þess sem fór ekki rétt með byggingarvöruna.</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Tree>
    <p:extLst>
      <p:ext uri="{BB962C8B-B14F-4D97-AF65-F5344CB8AC3E}">
        <p14:creationId xmlns:p14="http://schemas.microsoft.com/office/powerpoint/2010/main" val="2165439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0B8B3-78E0-E406-00B3-A04CE61E7D66}"/>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0791BA7B-E0D6-563B-7507-C9E59C366A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532" y="699712"/>
            <a:ext cx="6672020" cy="11802949"/>
          </a:xfrm>
          <a:prstGeom prst="rect">
            <a:avLst/>
          </a:prstGeom>
        </p:spPr>
      </p:pic>
      <p:sp>
        <p:nvSpPr>
          <p:cNvPr id="11" name="TextBox 10">
            <a:extLst>
              <a:ext uri="{FF2B5EF4-FFF2-40B4-BE49-F238E27FC236}">
                <a16:creationId xmlns:a16="http://schemas.microsoft.com/office/drawing/2014/main" id="{28A8F581-5310-7849-13EB-14CD87125BF6}"/>
              </a:ext>
            </a:extLst>
          </p:cNvPr>
          <p:cNvSpPr txBox="1"/>
          <p:nvPr/>
        </p:nvSpPr>
        <p:spPr>
          <a:xfrm>
            <a:off x="2538887" y="7177225"/>
            <a:ext cx="16023433" cy="6078267"/>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Ég á </a:t>
            </a:r>
            <a:r>
              <a:rPr lang="is-IS" sz="3600" baseline="30000" dirty="0">
                <a:solidFill>
                  <a:srgbClr val="11223A"/>
                </a:solidFill>
                <a:latin typeface="Setimo" panose="020B0603020204030204" pitchFamily="34" charset="0"/>
                <a:cs typeface="Setimo" panose="020B0603020204030204" pitchFamily="34" charset="0"/>
              </a:rPr>
              <a:t>að gera allt sem þeir geta til að tryggja að þeir fái vöru með fullum eiginleikum. Starfi ég í keðju mannvirkjagerðar þá meðhöndla ég byggingarvörur á réttan hátt.</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a:t>
            </a:r>
            <a:r>
              <a:rPr lang="is-IS" sz="3600" b="1" baseline="30000" dirty="0">
                <a:solidFill>
                  <a:srgbClr val="11223A"/>
                </a:solidFill>
                <a:latin typeface="Setimo" panose="020B0603020204030204" pitchFamily="34" charset="0"/>
                <a:cs typeface="Setimo" panose="020B0603020204030204" pitchFamily="34" charset="0"/>
              </a:rPr>
              <a:t>ég</a:t>
            </a:r>
            <a:r>
              <a:rPr lang="is-IS" sz="3600" baseline="30000" dirty="0">
                <a:solidFill>
                  <a:srgbClr val="11223A"/>
                </a:solidFill>
                <a:latin typeface="Setimo" panose="020B0603020204030204" pitchFamily="34" charset="0"/>
                <a:cs typeface="Setimo" panose="020B0603020204030204" pitchFamily="34" charset="0"/>
              </a:rPr>
              <a:t> fylgi í öllu leiðbeiningum framleiðanda varðandi meðferð og </a:t>
            </a:r>
            <a:r>
              <a:rPr lang="is-IS" sz="3600" b="1" baseline="30000" dirty="0">
                <a:solidFill>
                  <a:srgbClr val="11223A"/>
                </a:solidFill>
                <a:latin typeface="Setimo" panose="020B0603020204030204" pitchFamily="34" charset="0"/>
                <a:cs typeface="Setimo" panose="020B0603020204030204" pitchFamily="34" charset="0"/>
              </a:rPr>
              <a:t>ég</a:t>
            </a:r>
            <a:r>
              <a:rPr lang="is-IS" sz="3600" baseline="30000" dirty="0">
                <a:solidFill>
                  <a:srgbClr val="11223A"/>
                </a:solidFill>
                <a:latin typeface="Setimo" panose="020B0603020204030204" pitchFamily="34" charset="0"/>
                <a:cs typeface="Setimo" panose="020B0603020204030204" pitchFamily="34" charset="0"/>
              </a:rPr>
              <a:t> gera allt sem mögulegt er til að þeir eiginleikar haldi sér. </a:t>
            </a:r>
          </a:p>
          <a:p>
            <a:pPr marL="571500" indent="-571500">
              <a:lnSpc>
                <a:spcPct val="150000"/>
              </a:lnSpc>
              <a:buFont typeface="Arial" panose="020B0604020202020204" pitchFamily="34" charset="0"/>
              <a:buChar char="•"/>
            </a:pPr>
            <a:r>
              <a:rPr lang="is-IS" sz="3600" b="1" baseline="30000" dirty="0">
                <a:solidFill>
                  <a:srgbClr val="11223A"/>
                </a:solidFill>
                <a:latin typeface="Setimo" panose="020B0603020204030204" pitchFamily="34" charset="0"/>
                <a:cs typeface="Setimo" panose="020B0603020204030204" pitchFamily="34" charset="0"/>
              </a:rPr>
              <a:t>Ég</a:t>
            </a:r>
            <a:r>
              <a:rPr lang="is-IS" sz="3600" baseline="30000" dirty="0">
                <a:solidFill>
                  <a:srgbClr val="11223A"/>
                </a:solidFill>
                <a:latin typeface="Setimo" panose="020B0603020204030204" pitchFamily="34" charset="0"/>
                <a:cs typeface="Setimo" panose="020B0603020204030204" pitchFamily="34" charset="0"/>
              </a:rPr>
              <a:t> sýni sérstaka </a:t>
            </a:r>
            <a:r>
              <a:rPr lang="is-IS" sz="3600" baseline="30000" dirty="0" err="1">
                <a:solidFill>
                  <a:srgbClr val="11223A"/>
                </a:solidFill>
                <a:latin typeface="Setimo" panose="020B0603020204030204" pitchFamily="34" charset="0"/>
                <a:cs typeface="Setimo" panose="020B0603020204030204" pitchFamily="34" charset="0"/>
              </a:rPr>
              <a:t>aðgæslu</a:t>
            </a:r>
            <a:r>
              <a:rPr lang="is-IS" sz="3600" baseline="30000" dirty="0">
                <a:solidFill>
                  <a:srgbClr val="11223A"/>
                </a:solidFill>
                <a:latin typeface="Setimo" panose="020B0603020204030204" pitchFamily="34" charset="0"/>
                <a:cs typeface="Setimo" panose="020B0603020204030204" pitchFamily="34" charset="0"/>
              </a:rPr>
              <a:t> við meðhöndlun mjúkra byggingarvara, ég ver þær fyrir raka og miklum hitabreytingum. </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a:t>
            </a:r>
            <a:r>
              <a:rPr lang="is-IS" sz="3600" b="1" baseline="30000" dirty="0">
                <a:solidFill>
                  <a:srgbClr val="11223A"/>
                </a:solidFill>
                <a:latin typeface="Setimo" panose="020B0603020204030204" pitchFamily="34" charset="0"/>
                <a:cs typeface="Setimo" panose="020B0603020204030204" pitchFamily="34" charset="0"/>
              </a:rPr>
              <a:t>ég</a:t>
            </a:r>
            <a:r>
              <a:rPr lang="is-IS" sz="3600" baseline="30000" dirty="0">
                <a:solidFill>
                  <a:srgbClr val="11223A"/>
                </a:solidFill>
                <a:latin typeface="Setimo" panose="020B0603020204030204" pitchFamily="34" charset="0"/>
                <a:cs typeface="Setimo" panose="020B0603020204030204" pitchFamily="34" charset="0"/>
              </a:rPr>
              <a:t> skil samhengið milli rangrar efnismeðferðar og til dæmis galla í byggingum.</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Það þýðir að </a:t>
            </a:r>
            <a:r>
              <a:rPr lang="is-IS" sz="3600" b="1" baseline="30000" dirty="0">
                <a:solidFill>
                  <a:srgbClr val="11223A"/>
                </a:solidFill>
                <a:latin typeface="Setimo" panose="020B0603020204030204" pitchFamily="34" charset="0"/>
                <a:cs typeface="Setimo" panose="020B0603020204030204" pitchFamily="34" charset="0"/>
              </a:rPr>
              <a:t>ég</a:t>
            </a:r>
            <a:r>
              <a:rPr lang="is-IS" sz="3600" baseline="30000" dirty="0">
                <a:solidFill>
                  <a:srgbClr val="11223A"/>
                </a:solidFill>
                <a:latin typeface="Setimo" panose="020B0603020204030204" pitchFamily="34" charset="0"/>
                <a:cs typeface="Setimo" panose="020B0603020204030204" pitchFamily="34" charset="0"/>
              </a:rPr>
              <a:t> skil að rétt meðferð byggingarvöru er stórt neytendamál.</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pic>
        <p:nvPicPr>
          <p:cNvPr id="12" name="Picture 11" descr="A close up of a sign&#10;&#10;Description automatically generated">
            <a:extLst>
              <a:ext uri="{FF2B5EF4-FFF2-40B4-BE49-F238E27FC236}">
                <a16:creationId xmlns:a16="http://schemas.microsoft.com/office/drawing/2014/main" id="{6164E68F-01B9-1B13-76E8-2B0B5E5069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2344" y="878138"/>
            <a:ext cx="1688981" cy="842385"/>
          </a:xfrm>
          <a:prstGeom prst="rect">
            <a:avLst/>
          </a:prstGeom>
        </p:spPr>
      </p:pic>
      <p:sp>
        <p:nvSpPr>
          <p:cNvPr id="17" name="TextBox 16">
            <a:extLst>
              <a:ext uri="{FF2B5EF4-FFF2-40B4-BE49-F238E27FC236}">
                <a16:creationId xmlns:a16="http://schemas.microsoft.com/office/drawing/2014/main" id="{EEEADAC8-1E80-F175-3F50-676644DB3077}"/>
              </a:ext>
            </a:extLst>
          </p:cNvPr>
          <p:cNvSpPr txBox="1"/>
          <p:nvPr/>
        </p:nvSpPr>
        <p:spPr>
          <a:xfrm>
            <a:off x="2538886" y="5140543"/>
            <a:ext cx="15194143"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Allir sem  koma að mannvirkjagerð eiga að gera sitt til að byggingarvara haldi eiginleikum sínum að fullu.</a:t>
            </a:r>
            <a:endParaRPr lang="is-IS" sz="4400" dirty="0">
              <a:solidFill>
                <a:srgbClr val="B39271"/>
              </a:solidFill>
              <a:latin typeface="Setimo" panose="020B0603020204030204" pitchFamily="34" charset="0"/>
              <a:cs typeface="Setimo" panose="020B0603020204030204" pitchFamily="34" charset="0"/>
            </a:endParaRPr>
          </a:p>
        </p:txBody>
      </p:sp>
      <p:sp>
        <p:nvSpPr>
          <p:cNvPr id="18" name="TextBox 17">
            <a:extLst>
              <a:ext uri="{FF2B5EF4-FFF2-40B4-BE49-F238E27FC236}">
                <a16:creationId xmlns:a16="http://schemas.microsoft.com/office/drawing/2014/main" id="{D2026AAD-2F46-2E3A-C46E-341C873E34DC}"/>
              </a:ext>
            </a:extLst>
          </p:cNvPr>
          <p:cNvSpPr txBox="1"/>
          <p:nvPr/>
        </p:nvSpPr>
        <p:spPr>
          <a:xfrm>
            <a:off x="2538886" y="3487879"/>
            <a:ext cx="17551787"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Hverjir geta lagt eitthvað af mörkum?</a:t>
            </a:r>
          </a:p>
        </p:txBody>
      </p:sp>
      <p:sp>
        <p:nvSpPr>
          <p:cNvPr id="2" name="Oval 1">
            <a:extLst>
              <a:ext uri="{FF2B5EF4-FFF2-40B4-BE49-F238E27FC236}">
                <a16:creationId xmlns:a16="http://schemas.microsoft.com/office/drawing/2014/main" id="{EF29FD8C-0E76-6732-0E52-6CDCF28ED69D}"/>
              </a:ext>
            </a:extLst>
          </p:cNvPr>
          <p:cNvSpPr/>
          <p:nvPr/>
        </p:nvSpPr>
        <p:spPr>
          <a:xfrm>
            <a:off x="21945306" y="509953"/>
            <a:ext cx="1160880" cy="1210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345355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756CF-9838-3494-4531-2C639AB7AF50}"/>
              </a:ext>
            </a:extLst>
          </p:cNvPr>
          <p:cNvSpPr>
            <a:spLocks noGrp="1" noRot="1" noMove="1" noResize="1" noEditPoints="1" noAdjustHandles="1" noChangeArrowheads="1" noChangeShapeType="1"/>
          </p:cNvSpPr>
          <p:nvPr/>
        </p:nvSpPr>
        <p:spPr>
          <a:xfrm>
            <a:off x="-481263" y="-433137"/>
            <a:ext cx="25146000" cy="1451008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s-IS"/>
          </a:p>
        </p:txBody>
      </p:sp>
      <p:pic>
        <p:nvPicPr>
          <p:cNvPr id="3" name="Graphic 2">
            <a:extLst>
              <a:ext uri="{FF2B5EF4-FFF2-40B4-BE49-F238E27FC236}">
                <a16:creationId xmlns:a16="http://schemas.microsoft.com/office/drawing/2014/main" id="{192C7166-F0D5-00F3-C85F-19566EA4DF1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4883" y="5509302"/>
            <a:ext cx="5407885" cy="2697396"/>
          </a:xfrm>
          <a:prstGeom prst="rect">
            <a:avLst/>
          </a:prstGeom>
        </p:spPr>
      </p:pic>
    </p:spTree>
    <p:extLst>
      <p:ext uri="{BB962C8B-B14F-4D97-AF65-F5344CB8AC3E}">
        <p14:creationId xmlns:p14="http://schemas.microsoft.com/office/powerpoint/2010/main" val="334208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9BAFEA-904C-8ED1-05E6-C381A54E1F65}"/>
              </a:ext>
            </a:extLst>
          </p:cNvPr>
          <p:cNvSpPr/>
          <p:nvPr/>
        </p:nvSpPr>
        <p:spPr>
          <a:xfrm>
            <a:off x="0" y="-54016"/>
            <a:ext cx="1653702" cy="13770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s-IS"/>
          </a:p>
        </p:txBody>
      </p:sp>
      <p:sp>
        <p:nvSpPr>
          <p:cNvPr id="6" name="TextBox 5">
            <a:extLst>
              <a:ext uri="{FF2B5EF4-FFF2-40B4-BE49-F238E27FC236}">
                <a16:creationId xmlns:a16="http://schemas.microsoft.com/office/drawing/2014/main" id="{C1DA19BE-12AF-8E2A-FB27-1B6E373E4DA1}"/>
              </a:ext>
            </a:extLst>
          </p:cNvPr>
          <p:cNvSpPr txBox="1"/>
          <p:nvPr/>
        </p:nvSpPr>
        <p:spPr>
          <a:xfrm>
            <a:off x="2691997" y="2836600"/>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Tilvísanir</a:t>
            </a:r>
          </a:p>
        </p:txBody>
      </p:sp>
      <p:sp>
        <p:nvSpPr>
          <p:cNvPr id="7" name="TextBox 6">
            <a:extLst>
              <a:ext uri="{FF2B5EF4-FFF2-40B4-BE49-F238E27FC236}">
                <a16:creationId xmlns:a16="http://schemas.microsoft.com/office/drawing/2014/main" id="{5A0A9669-68E8-A5D3-197E-19C33F177673}"/>
              </a:ext>
            </a:extLst>
          </p:cNvPr>
          <p:cNvSpPr txBox="1"/>
          <p:nvPr/>
        </p:nvSpPr>
        <p:spPr>
          <a:xfrm>
            <a:off x="2724694" y="4493634"/>
            <a:ext cx="12820106" cy="1446550"/>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Á Íslandi gilda lög um mannvirki og byggingarvörur. Einnig eru til fjölmargar rannsóknir og greinargerðir sem fjalla um meðferð byggingarvara.</a:t>
            </a:r>
          </a:p>
        </p:txBody>
      </p:sp>
      <p:pic>
        <p:nvPicPr>
          <p:cNvPr id="9" name="Picture 8" descr="A picture containing text, clipart, vector graphics&#10;&#10;Description automatically generated">
            <a:extLst>
              <a:ext uri="{FF2B5EF4-FFF2-40B4-BE49-F238E27FC236}">
                <a16:creationId xmlns:a16="http://schemas.microsoft.com/office/drawing/2014/main" id="{A4BADD50-CF54-990D-F3D1-2F07DF8344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336" y="457200"/>
            <a:ext cx="1375029" cy="685800"/>
          </a:xfrm>
          <a:prstGeom prst="rect">
            <a:avLst/>
          </a:prstGeom>
        </p:spPr>
      </p:pic>
      <p:sp>
        <p:nvSpPr>
          <p:cNvPr id="10" name="TextBox 9">
            <a:extLst>
              <a:ext uri="{FF2B5EF4-FFF2-40B4-BE49-F238E27FC236}">
                <a16:creationId xmlns:a16="http://schemas.microsoft.com/office/drawing/2014/main" id="{E7305098-4EB5-0156-A682-D90FB9FF506E}"/>
              </a:ext>
            </a:extLst>
          </p:cNvPr>
          <p:cNvSpPr txBox="1"/>
          <p:nvPr/>
        </p:nvSpPr>
        <p:spPr>
          <a:xfrm>
            <a:off x="2769722" y="6300864"/>
            <a:ext cx="13879978" cy="7222234"/>
          </a:xfrm>
          <a:prstGeom prst="rect">
            <a:avLst/>
          </a:prstGeom>
          <a:noFill/>
        </p:spPr>
        <p:txBody>
          <a:bodyPr wrap="square" rtlCol="0">
            <a:spAutoFit/>
          </a:bodyPr>
          <a:lstStyle/>
          <a:p>
            <a:pPr>
              <a:lnSpc>
                <a:spcPct val="150000"/>
              </a:lnSpc>
            </a:pPr>
            <a:r>
              <a:rPr lang="is-IS" sz="2400" b="1" dirty="0">
                <a:solidFill>
                  <a:srgbClr val="11223A"/>
                </a:solidFill>
                <a:latin typeface="+mj-lt"/>
                <a:cs typeface="Setimo" panose="020B0603020204030204" pitchFamily="34" charset="0"/>
              </a:rPr>
              <a:t>Stuðst er við eftirfarandi gögn í eftirfarandi umfjöllun um meðferð byggingarvöru:</a:t>
            </a:r>
          </a:p>
          <a:p>
            <a:pPr marL="285750" indent="-285750">
              <a:lnSpc>
                <a:spcPct val="150000"/>
              </a:lnSpc>
              <a:buFont typeface="Arial" panose="020B0604020202020204" pitchFamily="34" charset="0"/>
              <a:buChar char="•"/>
            </a:pPr>
            <a:r>
              <a:rPr lang="is-IS" sz="2400" dirty="0">
                <a:solidFill>
                  <a:srgbClr val="11223A"/>
                </a:solidFill>
                <a:latin typeface="+mj-lt"/>
                <a:cs typeface="Setimo" panose="020B0603020204030204" pitchFamily="34" charset="0"/>
                <a:hlinkClick r:id="rId3"/>
              </a:rPr>
              <a:t>Lög um mannvirki (2010 nr. 160.)</a:t>
            </a:r>
            <a:endParaRPr lang="is-IS" sz="2400" dirty="0">
              <a:solidFill>
                <a:srgbClr val="11223A"/>
              </a:solidFill>
              <a:latin typeface="+mj-lt"/>
              <a:cs typeface="Setimo" panose="020B0603020204030204" pitchFamily="34" charset="0"/>
            </a:endParaRPr>
          </a:p>
          <a:p>
            <a:pPr marL="285750" indent="-285750">
              <a:lnSpc>
                <a:spcPct val="150000"/>
              </a:lnSpc>
              <a:buFont typeface="Arial" panose="020B0604020202020204" pitchFamily="34" charset="0"/>
              <a:buChar char="•"/>
            </a:pPr>
            <a:r>
              <a:rPr lang="is-IS" sz="2400" dirty="0">
                <a:solidFill>
                  <a:srgbClr val="11223A"/>
                </a:solidFill>
                <a:latin typeface="+mj-lt"/>
                <a:cs typeface="Setimo" panose="020B0603020204030204" pitchFamily="34" charset="0"/>
                <a:hlinkClick r:id="rId4"/>
              </a:rPr>
              <a:t>Lög um byggingarvörur (2014 nr. 114) 1. viðauki/Grunnkröfur um mannvirki</a:t>
            </a:r>
            <a:endParaRPr lang="is-IS" sz="2400" dirty="0">
              <a:solidFill>
                <a:srgbClr val="11223A"/>
              </a:solidFill>
              <a:latin typeface="+mj-lt"/>
              <a:cs typeface="Setimo" panose="020B0603020204030204" pitchFamily="34" charset="0"/>
            </a:endParaRPr>
          </a:p>
          <a:p>
            <a:pPr marL="285750" indent="-285750">
              <a:lnSpc>
                <a:spcPct val="150000"/>
              </a:lnSpc>
              <a:buFont typeface="Arial" panose="020B0604020202020204" pitchFamily="34" charset="0"/>
              <a:buChar char="•"/>
            </a:pPr>
            <a:r>
              <a:rPr lang="is-IS" sz="2400" dirty="0">
                <a:solidFill>
                  <a:srgbClr val="11223A"/>
                </a:solidFill>
                <a:latin typeface="+mj-lt"/>
                <a:cs typeface="Setimo" panose="020B0603020204030204" pitchFamily="34" charset="0"/>
                <a:hlinkClick r:id="rId5"/>
              </a:rPr>
              <a:t>Byggingarreglugerð (2012 nr. 112)</a:t>
            </a:r>
            <a:endParaRPr lang="is-IS" sz="2400" dirty="0">
              <a:solidFill>
                <a:srgbClr val="11223A"/>
              </a:solidFill>
              <a:latin typeface="+mj-lt"/>
              <a:cs typeface="Setimo" panose="020B0603020204030204" pitchFamily="34" charset="0"/>
            </a:endParaRPr>
          </a:p>
          <a:p>
            <a:pPr marL="285750" indent="-285750">
              <a:lnSpc>
                <a:spcPct val="150000"/>
              </a:lnSpc>
              <a:buFont typeface="Arial" panose="020B0604020202020204" pitchFamily="34" charset="0"/>
              <a:buChar char="•"/>
            </a:pPr>
            <a:r>
              <a:rPr lang="is-IS" sz="2400" dirty="0">
                <a:solidFill>
                  <a:srgbClr val="11223A"/>
                </a:solidFill>
                <a:latin typeface="+mj-lt"/>
                <a:cs typeface="Setimo" panose="020B0603020204030204" pitchFamily="34" charset="0"/>
                <a:hlinkClick r:id="rId6"/>
              </a:rPr>
              <a:t>Staðallinn ÍST EN 335:2013 </a:t>
            </a:r>
            <a:r>
              <a:rPr lang="is-IS" sz="2400" dirty="0" err="1">
                <a:solidFill>
                  <a:srgbClr val="11223A"/>
                </a:solidFill>
                <a:latin typeface="+mj-lt"/>
                <a:cs typeface="Setimo" panose="020B0603020204030204" pitchFamily="34" charset="0"/>
                <a:hlinkClick r:id="rId6"/>
              </a:rPr>
              <a:t>Durability</a:t>
            </a:r>
            <a:r>
              <a:rPr lang="is-IS" sz="2400" dirty="0">
                <a:solidFill>
                  <a:srgbClr val="11223A"/>
                </a:solidFill>
                <a:latin typeface="+mj-lt"/>
                <a:cs typeface="Setimo" panose="020B0603020204030204" pitchFamily="34" charset="0"/>
                <a:hlinkClick r:id="rId6"/>
              </a:rPr>
              <a:t> of </a:t>
            </a:r>
            <a:r>
              <a:rPr lang="is-IS" sz="2400" dirty="0" err="1">
                <a:solidFill>
                  <a:srgbClr val="11223A"/>
                </a:solidFill>
                <a:latin typeface="+mj-lt"/>
                <a:cs typeface="Setimo" panose="020B0603020204030204" pitchFamily="34" charset="0"/>
                <a:hlinkClick r:id="rId6"/>
              </a:rPr>
              <a:t>wood-based</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product</a:t>
            </a:r>
            <a:r>
              <a:rPr lang="is-IS" sz="2400" dirty="0">
                <a:solidFill>
                  <a:srgbClr val="11223A"/>
                </a:solidFill>
                <a:latin typeface="+mj-lt"/>
                <a:cs typeface="Setimo" panose="020B0603020204030204" pitchFamily="34" charset="0"/>
                <a:hlinkClick r:id="rId6"/>
              </a:rPr>
              <a:t> – </a:t>
            </a:r>
            <a:r>
              <a:rPr lang="is-IS" sz="2400" dirty="0" err="1">
                <a:solidFill>
                  <a:srgbClr val="11223A"/>
                </a:solidFill>
                <a:latin typeface="+mj-lt"/>
                <a:cs typeface="Setimo" panose="020B0603020204030204" pitchFamily="34" charset="0"/>
                <a:hlinkClick r:id="rId6"/>
              </a:rPr>
              <a:t>use</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classes</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deifinitons</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applications</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to</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solid</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wood</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and</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woodbase</a:t>
            </a:r>
            <a:r>
              <a:rPr lang="is-IS" sz="2400" dirty="0">
                <a:solidFill>
                  <a:srgbClr val="11223A"/>
                </a:solidFill>
                <a:latin typeface="+mj-lt"/>
                <a:cs typeface="Setimo" panose="020B0603020204030204" pitchFamily="34" charset="0"/>
                <a:hlinkClick r:id="rId6"/>
              </a:rPr>
              <a:t> </a:t>
            </a:r>
            <a:r>
              <a:rPr lang="is-IS" sz="2400" dirty="0" err="1">
                <a:solidFill>
                  <a:srgbClr val="11223A"/>
                </a:solidFill>
                <a:latin typeface="+mj-lt"/>
                <a:cs typeface="Setimo" panose="020B0603020204030204" pitchFamily="34" charset="0"/>
                <a:hlinkClick r:id="rId6"/>
              </a:rPr>
              <a:t>panels</a:t>
            </a:r>
            <a:endParaRPr lang="is-IS" sz="2400" dirty="0">
              <a:solidFill>
                <a:srgbClr val="11223A"/>
              </a:solidFill>
              <a:latin typeface="+mj-lt"/>
              <a:cs typeface="Setimo" panose="020B0603020204030204" pitchFamily="34" charset="0"/>
            </a:endParaRPr>
          </a:p>
          <a:p>
            <a:pPr marL="285750" indent="-285750">
              <a:lnSpc>
                <a:spcPct val="150000"/>
              </a:lnSpc>
              <a:buFont typeface="Arial" panose="020B0604020202020204" pitchFamily="34" charset="0"/>
              <a:buChar char="•"/>
            </a:pPr>
            <a:r>
              <a:rPr lang="is-IS" sz="2400" kern="0" dirty="0" err="1">
                <a:effectLst/>
                <a:latin typeface="+mj-lt"/>
                <a:ea typeface="Calibri" panose="020F0502020204030204" pitchFamily="34" charset="0"/>
                <a:hlinkClick r:id="rId7"/>
              </a:rPr>
              <a:t>Rb</a:t>
            </a:r>
            <a:r>
              <a:rPr lang="is-IS" sz="2400" kern="0" dirty="0">
                <a:effectLst/>
                <a:latin typeface="+mj-lt"/>
                <a:ea typeface="Calibri" panose="020F0502020204030204" pitchFamily="34" charset="0"/>
                <a:hlinkClick r:id="rId7"/>
              </a:rPr>
              <a:t>-blað (I4).001: Byggingarraki – þurrkun og mæling (nóvember 1997) </a:t>
            </a:r>
            <a:br>
              <a:rPr lang="is-IS" sz="2400" kern="0" dirty="0">
                <a:effectLst/>
                <a:latin typeface="+mj-lt"/>
                <a:ea typeface="Calibri" panose="020F0502020204030204" pitchFamily="34" charset="0"/>
              </a:rPr>
            </a:br>
            <a:r>
              <a:rPr lang="is-IS" sz="2400" kern="0" dirty="0" err="1">
                <a:effectLst/>
                <a:latin typeface="+mj-lt"/>
                <a:ea typeface="Calibri" panose="020F0502020204030204" pitchFamily="34" charset="0"/>
                <a:hlinkClick r:id="rId8"/>
              </a:rPr>
              <a:t>Rb</a:t>
            </a:r>
            <a:r>
              <a:rPr lang="is-IS" sz="2400" kern="0" dirty="0">
                <a:effectLst/>
                <a:latin typeface="+mj-lt"/>
                <a:ea typeface="Calibri" panose="020F0502020204030204" pitchFamily="34" charset="0"/>
                <a:hlinkClick r:id="rId8"/>
              </a:rPr>
              <a:t>-blað(I4).003: Rakamælingar í byggingum (ágúst 2015)</a:t>
            </a:r>
            <a:br>
              <a:rPr lang="is-IS" sz="2400" kern="0" dirty="0">
                <a:effectLst/>
                <a:latin typeface="+mj-lt"/>
                <a:ea typeface="Calibri" panose="020F0502020204030204" pitchFamily="34" charset="0"/>
              </a:rPr>
            </a:br>
            <a:r>
              <a:rPr lang="is-IS" sz="2400" kern="0" dirty="0" err="1">
                <a:effectLst/>
                <a:latin typeface="+mj-lt"/>
                <a:ea typeface="Calibri" panose="020F0502020204030204" pitchFamily="34" charset="0"/>
                <a:hlinkClick r:id="rId9"/>
              </a:rPr>
              <a:t>Rb</a:t>
            </a:r>
            <a:r>
              <a:rPr lang="is-IS" sz="2400" kern="0" dirty="0">
                <a:effectLst/>
                <a:latin typeface="+mj-lt"/>
                <a:ea typeface="Calibri" panose="020F0502020204030204" pitchFamily="34" charset="0"/>
                <a:hlinkClick r:id="rId9"/>
              </a:rPr>
              <a:t>-blað(I4).005: Greinargerð um hita og rakaástand (í byggingarhlutum og byggingum) (september 2019) </a:t>
            </a:r>
            <a:br>
              <a:rPr lang="is-IS" sz="2400" kern="0" dirty="0">
                <a:effectLst/>
                <a:latin typeface="+mj-lt"/>
                <a:ea typeface="Calibri" panose="020F0502020204030204" pitchFamily="34" charset="0"/>
              </a:rPr>
            </a:br>
            <a:r>
              <a:rPr lang="is-IS" sz="2400" kern="0" dirty="0" err="1">
                <a:effectLst/>
                <a:latin typeface="+mj-lt"/>
                <a:ea typeface="Calibri" panose="020F0502020204030204" pitchFamily="34" charset="0"/>
                <a:hlinkClick r:id="rId10"/>
              </a:rPr>
              <a:t>Rb</a:t>
            </a:r>
            <a:r>
              <a:rPr lang="is-IS" sz="2400" kern="0" dirty="0">
                <a:effectLst/>
                <a:latin typeface="+mj-lt"/>
                <a:ea typeface="Calibri" panose="020F0502020204030204" pitchFamily="34" charset="0"/>
                <a:hlinkClick r:id="rId10"/>
              </a:rPr>
              <a:t>-blað (I4).006: Varnir gegn rakaskemmdum (mars 2020)</a:t>
            </a:r>
            <a:br>
              <a:rPr lang="is-IS" sz="2400" kern="0" dirty="0">
                <a:effectLst/>
                <a:latin typeface="+mj-lt"/>
                <a:ea typeface="Calibri" panose="020F0502020204030204" pitchFamily="34" charset="0"/>
              </a:rPr>
            </a:br>
            <a:r>
              <a:rPr lang="is-IS" sz="2400" kern="0" dirty="0" err="1">
                <a:effectLst/>
                <a:latin typeface="+mj-lt"/>
                <a:ea typeface="Calibri" panose="020F0502020204030204" pitchFamily="34" charset="0"/>
                <a:hlinkClick r:id="rId11"/>
              </a:rPr>
              <a:t>Rb</a:t>
            </a:r>
            <a:r>
              <a:rPr lang="is-IS" sz="2400" kern="0" dirty="0">
                <a:effectLst/>
                <a:latin typeface="+mj-lt"/>
                <a:ea typeface="Calibri" panose="020F0502020204030204" pitchFamily="34" charset="0"/>
                <a:hlinkClick r:id="rId11"/>
              </a:rPr>
              <a:t>-blað I6).001: Rakaöryggi bygginga: Skipulag, áætlangerð og framkvæmd (desember 2020)</a:t>
            </a:r>
            <a:endParaRPr lang="is-IS" sz="2400" kern="0" dirty="0">
              <a:effectLst/>
              <a:latin typeface="+mj-lt"/>
              <a:ea typeface="Calibri" panose="020F0502020204030204" pitchFamily="34" charset="0"/>
            </a:endParaRPr>
          </a:p>
          <a:p>
            <a:pPr marL="285750" indent="-285750">
              <a:lnSpc>
                <a:spcPct val="150000"/>
              </a:lnSpc>
              <a:buFont typeface="Arial" panose="020B0604020202020204" pitchFamily="34" charset="0"/>
              <a:buChar char="•"/>
            </a:pPr>
            <a:r>
              <a:rPr lang="is-IS" sz="2400" kern="0" dirty="0" err="1">
                <a:solidFill>
                  <a:srgbClr val="11223A"/>
                </a:solidFill>
                <a:latin typeface="+mj-lt"/>
                <a:ea typeface="Calibri" panose="020F0502020204030204" pitchFamily="34" charset="0"/>
                <a:cs typeface="Setimo" panose="020B0603020204030204" pitchFamily="34" charset="0"/>
              </a:rPr>
              <a:t>Rb</a:t>
            </a:r>
            <a:r>
              <a:rPr lang="is-IS" sz="2400" kern="0" dirty="0">
                <a:solidFill>
                  <a:srgbClr val="11223A"/>
                </a:solidFill>
                <a:latin typeface="+mj-lt"/>
                <a:ea typeface="Calibri" panose="020F0502020204030204" pitchFamily="34" charset="0"/>
                <a:cs typeface="Setimo" panose="020B0603020204030204" pitchFamily="34" charset="0"/>
              </a:rPr>
              <a:t>-blað: Meðferð byggingarvara</a:t>
            </a:r>
            <a:endParaRPr lang="is-IS" sz="2400" dirty="0">
              <a:solidFill>
                <a:srgbClr val="11223A"/>
              </a:solidFill>
              <a:latin typeface="+mj-lt"/>
              <a:cs typeface="Setimo" panose="020B0603020204030204" pitchFamily="34" charset="0"/>
            </a:endParaRPr>
          </a:p>
        </p:txBody>
      </p:sp>
      <p:pic>
        <p:nvPicPr>
          <p:cNvPr id="11" name="Picture 10" descr="A person working on a piece of wood">
            <a:extLst>
              <a:ext uri="{FF2B5EF4-FFF2-40B4-BE49-F238E27FC236}">
                <a16:creationId xmlns:a16="http://schemas.microsoft.com/office/drawing/2014/main" id="{DE2EC6F8-0C9D-8BD6-CBE7-8B2C43BE8FD1}"/>
              </a:ext>
            </a:extLst>
          </p:cNvPr>
          <p:cNvPicPr>
            <a:picLocks noChangeAspect="1"/>
          </p:cNvPicPr>
          <p:nvPr/>
        </p:nvPicPr>
        <p:blipFill rotWithShape="1">
          <a:blip r:embed="rId12" cstate="email">
            <a:extLst>
              <a:ext uri="{28A0092B-C50C-407E-A947-70E740481C1C}">
                <a14:useLocalDpi xmlns:a14="http://schemas.microsoft.com/office/drawing/2010/main" val="0"/>
              </a:ext>
            </a:extLst>
          </a:blip>
          <a:srcRect l="22667" t="100" r="38295" b="-100"/>
          <a:stretch/>
        </p:blipFill>
        <p:spPr>
          <a:xfrm>
            <a:off x="16853590" y="-71449"/>
            <a:ext cx="8083826" cy="13804881"/>
          </a:xfrm>
          <a:prstGeom prst="rect">
            <a:avLst/>
          </a:prstGeom>
        </p:spPr>
      </p:pic>
    </p:spTree>
    <p:extLst>
      <p:ext uri="{BB962C8B-B14F-4D97-AF65-F5344CB8AC3E}">
        <p14:creationId xmlns:p14="http://schemas.microsoft.com/office/powerpoint/2010/main" val="181289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9BAFEA-904C-8ED1-05E6-C381A54E1F65}"/>
              </a:ext>
            </a:extLst>
          </p:cNvPr>
          <p:cNvSpPr/>
          <p:nvPr/>
        </p:nvSpPr>
        <p:spPr>
          <a:xfrm>
            <a:off x="0" y="-54016"/>
            <a:ext cx="1653702" cy="13770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s-IS"/>
          </a:p>
        </p:txBody>
      </p:sp>
      <p:sp>
        <p:nvSpPr>
          <p:cNvPr id="6" name="TextBox 5">
            <a:extLst>
              <a:ext uri="{FF2B5EF4-FFF2-40B4-BE49-F238E27FC236}">
                <a16:creationId xmlns:a16="http://schemas.microsoft.com/office/drawing/2014/main" id="{C1DA19BE-12AF-8E2A-FB27-1B6E373E4DA1}"/>
              </a:ext>
            </a:extLst>
          </p:cNvPr>
          <p:cNvSpPr txBox="1"/>
          <p:nvPr/>
        </p:nvSpPr>
        <p:spPr>
          <a:xfrm>
            <a:off x="2691997" y="2836600"/>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Rétt meðferð</a:t>
            </a:r>
          </a:p>
        </p:txBody>
      </p:sp>
      <p:sp>
        <p:nvSpPr>
          <p:cNvPr id="7" name="TextBox 6">
            <a:extLst>
              <a:ext uri="{FF2B5EF4-FFF2-40B4-BE49-F238E27FC236}">
                <a16:creationId xmlns:a16="http://schemas.microsoft.com/office/drawing/2014/main" id="{5A0A9669-68E8-A5D3-197E-19C33F177673}"/>
              </a:ext>
            </a:extLst>
          </p:cNvPr>
          <p:cNvSpPr txBox="1"/>
          <p:nvPr/>
        </p:nvSpPr>
        <p:spPr>
          <a:xfrm>
            <a:off x="2724694" y="4493634"/>
            <a:ext cx="12820106" cy="2123658"/>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Með einfölduðum hætti snýr rétt meðferð á byggingarvöru að </a:t>
            </a:r>
            <a:r>
              <a:rPr lang="is-IS" sz="4400" b="1" baseline="30000" dirty="0">
                <a:solidFill>
                  <a:srgbClr val="B39271"/>
                </a:solidFill>
                <a:latin typeface="Setimo" panose="020B0603020204030204" pitchFamily="34" charset="0"/>
                <a:cs typeface="Setimo" panose="020B0603020204030204" pitchFamily="34" charset="0"/>
              </a:rPr>
              <a:t>leiðbeiningum framleiðanda</a:t>
            </a:r>
            <a:r>
              <a:rPr lang="is-IS" sz="4400" baseline="30000" dirty="0">
                <a:solidFill>
                  <a:srgbClr val="B39271"/>
                </a:solidFill>
                <a:latin typeface="Setimo" panose="020B0603020204030204" pitchFamily="34" charset="0"/>
                <a:cs typeface="Setimo" panose="020B0603020204030204" pitchFamily="34" charset="0"/>
              </a:rPr>
              <a:t>, </a:t>
            </a:r>
            <a:r>
              <a:rPr lang="is-IS" sz="4400" b="1" baseline="30000" dirty="0">
                <a:solidFill>
                  <a:srgbClr val="B39271"/>
                </a:solidFill>
                <a:latin typeface="Setimo" panose="020B0603020204030204" pitchFamily="34" charset="0"/>
                <a:cs typeface="Setimo" panose="020B0603020204030204" pitchFamily="34" charset="0"/>
              </a:rPr>
              <a:t>rakaöryggi </a:t>
            </a:r>
            <a:r>
              <a:rPr lang="is-IS" sz="4400" baseline="30000" dirty="0">
                <a:solidFill>
                  <a:srgbClr val="B39271"/>
                </a:solidFill>
                <a:latin typeface="Setimo" panose="020B0603020204030204" pitchFamily="34" charset="0"/>
                <a:cs typeface="Setimo" panose="020B0603020204030204" pitchFamily="34" charset="0"/>
              </a:rPr>
              <a:t>og fullrar </a:t>
            </a:r>
            <a:r>
              <a:rPr lang="is-IS" sz="4400" b="1" baseline="30000" dirty="0" err="1">
                <a:solidFill>
                  <a:srgbClr val="B39271"/>
                </a:solidFill>
                <a:latin typeface="Setimo" panose="020B0603020204030204" pitchFamily="34" charset="0"/>
                <a:cs typeface="Setimo" panose="020B0603020204030204" pitchFamily="34" charset="0"/>
              </a:rPr>
              <a:t>aðgæslu</a:t>
            </a:r>
            <a:r>
              <a:rPr lang="is-IS" sz="4400" baseline="30000" dirty="0">
                <a:solidFill>
                  <a:srgbClr val="B39271"/>
                </a:solidFill>
                <a:latin typeface="Setimo" panose="020B0603020204030204" pitchFamily="34" charset="0"/>
                <a:cs typeface="Setimo" panose="020B0603020204030204" pitchFamily="34" charset="0"/>
              </a:rPr>
              <a:t> þeirra sem meðhöndla vöruna hverju sinni.</a:t>
            </a:r>
          </a:p>
          <a:p>
            <a:endParaRPr lang="is-IS" sz="4400" dirty="0">
              <a:solidFill>
                <a:srgbClr val="B39271"/>
              </a:solidFill>
              <a:latin typeface="Setimo" panose="020B0603020204030204" pitchFamily="34" charset="0"/>
              <a:cs typeface="Setimo" panose="020B0603020204030204" pitchFamily="34" charset="0"/>
            </a:endParaRPr>
          </a:p>
        </p:txBody>
      </p:sp>
      <p:pic>
        <p:nvPicPr>
          <p:cNvPr id="9" name="Picture 8" descr="A picture containing text, clipart, vector graphics&#10;&#10;Description automatically generated">
            <a:extLst>
              <a:ext uri="{FF2B5EF4-FFF2-40B4-BE49-F238E27FC236}">
                <a16:creationId xmlns:a16="http://schemas.microsoft.com/office/drawing/2014/main" id="{A4BADD50-CF54-990D-F3D1-2F07DF8344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336" y="457200"/>
            <a:ext cx="1375029" cy="685800"/>
          </a:xfrm>
          <a:prstGeom prst="rect">
            <a:avLst/>
          </a:prstGeom>
        </p:spPr>
      </p:pic>
      <p:pic>
        <p:nvPicPr>
          <p:cNvPr id="5" name="Picture 4" descr="A person wearing safety goggles and gloves">
            <a:extLst>
              <a:ext uri="{FF2B5EF4-FFF2-40B4-BE49-F238E27FC236}">
                <a16:creationId xmlns:a16="http://schemas.microsoft.com/office/drawing/2014/main" id="{C0DE0C05-5FD0-531E-D12B-B63D7EE4EEB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4830" r="18695"/>
          <a:stretch/>
        </p:blipFill>
        <p:spPr>
          <a:xfrm>
            <a:off x="16853590" y="-54016"/>
            <a:ext cx="9598732" cy="13770016"/>
          </a:xfrm>
          <a:prstGeom prst="rect">
            <a:avLst/>
          </a:prstGeom>
        </p:spPr>
      </p:pic>
      <p:graphicFrame>
        <p:nvGraphicFramePr>
          <p:cNvPr id="12" name="Diagram 11">
            <a:extLst>
              <a:ext uri="{FF2B5EF4-FFF2-40B4-BE49-F238E27FC236}">
                <a16:creationId xmlns:a16="http://schemas.microsoft.com/office/drawing/2014/main" id="{856A38F7-D635-512C-31FA-7E006EFF7FCE}"/>
              </a:ext>
            </a:extLst>
          </p:cNvPr>
          <p:cNvGraphicFramePr/>
          <p:nvPr>
            <p:extLst>
              <p:ext uri="{D42A27DB-BD31-4B8C-83A1-F6EECF244321}">
                <p14:modId xmlns:p14="http://schemas.microsoft.com/office/powerpoint/2010/main" val="3602897769"/>
              </p:ext>
            </p:extLst>
          </p:nvPr>
        </p:nvGraphicFramePr>
        <p:xfrm>
          <a:off x="16344629" y="6101079"/>
          <a:ext cx="10736210" cy="7157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7F7E71F4-32EB-AC18-F3C8-17E03257A95F}"/>
              </a:ext>
            </a:extLst>
          </p:cNvPr>
          <p:cNvSpPr txBox="1"/>
          <p:nvPr/>
        </p:nvSpPr>
        <p:spPr>
          <a:xfrm>
            <a:off x="2725904" y="6442006"/>
            <a:ext cx="13873205" cy="5247270"/>
          </a:xfrm>
          <a:prstGeom prst="rect">
            <a:avLst/>
          </a:prstGeom>
          <a:noFill/>
        </p:spPr>
        <p:txBody>
          <a:bodyPr wrap="square" rtlCol="0">
            <a:spAutoFit/>
          </a:bodyPr>
          <a:lstStyle/>
          <a:p>
            <a:pPr>
              <a:lnSpc>
                <a:spcPct val="150000"/>
              </a:lnSpc>
            </a:pPr>
            <a:r>
              <a:rPr lang="is-IS" sz="3600" b="1" baseline="30000" dirty="0">
                <a:solidFill>
                  <a:srgbClr val="11223A"/>
                </a:solidFill>
                <a:latin typeface="Setimo" panose="020B0603020204030204" pitchFamily="34" charset="0"/>
                <a:cs typeface="Setimo" panose="020B0603020204030204" pitchFamily="34" charset="0"/>
              </a:rPr>
              <a:t>Rétt meðferð byggingarvöru byggir á:</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að allir í keðju mannvirkjagerðar </a:t>
            </a:r>
            <a:r>
              <a:rPr lang="is-IS" sz="3600" b="1" baseline="30000" dirty="0">
                <a:solidFill>
                  <a:srgbClr val="11223A"/>
                </a:solidFill>
                <a:latin typeface="Setimo" panose="020B0603020204030204" pitchFamily="34" charset="0"/>
                <a:cs typeface="Setimo" panose="020B0603020204030204" pitchFamily="34" charset="0"/>
              </a:rPr>
              <a:t>þekki rétt rakaástand viðkomandi vöru</a:t>
            </a:r>
            <a:r>
              <a:rPr lang="is-IS" sz="3600" baseline="30000" dirty="0">
                <a:solidFill>
                  <a:srgbClr val="11223A"/>
                </a:solidFill>
                <a:latin typeface="Setimo" panose="020B0603020204030204" pitchFamily="34" charset="0"/>
                <a:cs typeface="Setimo" panose="020B0603020204030204" pitchFamily="34" charset="0"/>
              </a:rPr>
              <a:t>,  </a:t>
            </a:r>
            <a:r>
              <a:rPr lang="is-IS" sz="3600" b="1" baseline="30000" dirty="0">
                <a:solidFill>
                  <a:srgbClr val="11223A"/>
                </a:solidFill>
                <a:latin typeface="Setimo" panose="020B0603020204030204" pitchFamily="34" charset="0"/>
                <a:cs typeface="Setimo" panose="020B0603020204030204" pitchFamily="34" charset="0"/>
              </a:rPr>
              <a:t>kynni sér leiðbeiningar framleiðanda</a:t>
            </a:r>
            <a:r>
              <a:rPr lang="is-IS" sz="3600" baseline="30000" dirty="0">
                <a:solidFill>
                  <a:srgbClr val="11223A"/>
                </a:solidFill>
                <a:latin typeface="Setimo" panose="020B0603020204030204" pitchFamily="34" charset="0"/>
                <a:cs typeface="Setimo" panose="020B0603020204030204" pitchFamily="34" charset="0"/>
              </a:rPr>
              <a:t> varðandi meðferð og </a:t>
            </a:r>
            <a:r>
              <a:rPr lang="is-IS" sz="3600" b="1" baseline="30000" dirty="0">
                <a:solidFill>
                  <a:srgbClr val="11223A"/>
                </a:solidFill>
                <a:latin typeface="Setimo" panose="020B0603020204030204" pitchFamily="34" charset="0"/>
                <a:cs typeface="Setimo" panose="020B0603020204030204" pitchFamily="34" charset="0"/>
              </a:rPr>
              <a:t>fylgi þeim</a:t>
            </a:r>
            <a:r>
              <a:rPr lang="is-I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að gæta ætíð fyllstu </a:t>
            </a:r>
            <a:r>
              <a:rPr lang="is-IS" sz="3600" b="1" baseline="30000" dirty="0" err="1">
                <a:solidFill>
                  <a:srgbClr val="11223A"/>
                </a:solidFill>
                <a:latin typeface="Setimo" panose="020B0603020204030204" pitchFamily="34" charset="0"/>
                <a:cs typeface="Setimo" panose="020B0603020204030204" pitchFamily="34" charset="0"/>
              </a:rPr>
              <a:t>aðgæslu</a:t>
            </a:r>
            <a:r>
              <a:rPr lang="is-IS" sz="3600" b="1" baseline="30000" dirty="0">
                <a:solidFill>
                  <a:srgbClr val="11223A"/>
                </a:solidFill>
                <a:latin typeface="Setimo" panose="020B0603020204030204" pitchFamily="34" charset="0"/>
                <a:cs typeface="Setimo" panose="020B0603020204030204" pitchFamily="34" charset="0"/>
              </a:rPr>
              <a:t> </a:t>
            </a:r>
            <a:r>
              <a:rPr lang="is-IS" sz="3600" baseline="30000" dirty="0">
                <a:solidFill>
                  <a:srgbClr val="11223A"/>
                </a:solidFill>
                <a:latin typeface="Setimo" panose="020B0603020204030204" pitchFamily="34" charset="0"/>
                <a:cs typeface="Setimo" panose="020B0603020204030204" pitchFamily="34" charset="0"/>
              </a:rPr>
              <a:t>í meðhöndlun og flutningum.</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að tryggja að raka- og hitastig í umhverfi vörunnar sé þess eðlist að fullir eiginleikar varðveitist og varan uppfylli áformuð not.</a:t>
            </a:r>
          </a:p>
          <a:p>
            <a:pPr marL="571500" indent="-571500">
              <a:lnSpc>
                <a:spcPct val="150000"/>
              </a:lnSpc>
              <a:buFont typeface="Arial" panose="020B0604020202020204" pitchFamily="34" charset="0"/>
              <a:buChar char="•"/>
            </a:pPr>
            <a:r>
              <a:rPr lang="is-IS" sz="3600" baseline="30000" dirty="0">
                <a:solidFill>
                  <a:srgbClr val="11223A"/>
                </a:solidFill>
                <a:latin typeface="Setimo" panose="020B0603020204030204" pitchFamily="34" charset="0"/>
                <a:cs typeface="Setimo" panose="020B0603020204030204" pitchFamily="34" charset="0"/>
              </a:rPr>
              <a:t>að við varðveislu byggingarefna séu vatnsvarnir og góð loftun tryggð. Spornað er við rakauppsöfnun umhverfis efnis.</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Tree>
    <p:extLst>
      <p:ext uri="{BB962C8B-B14F-4D97-AF65-F5344CB8AC3E}">
        <p14:creationId xmlns:p14="http://schemas.microsoft.com/office/powerpoint/2010/main" val="198040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9BAFEA-904C-8ED1-05E6-C381A54E1F65}"/>
              </a:ext>
            </a:extLst>
          </p:cNvPr>
          <p:cNvSpPr/>
          <p:nvPr/>
        </p:nvSpPr>
        <p:spPr>
          <a:xfrm>
            <a:off x="0" y="-54016"/>
            <a:ext cx="1653702" cy="13770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s-IS"/>
          </a:p>
        </p:txBody>
      </p:sp>
      <p:sp>
        <p:nvSpPr>
          <p:cNvPr id="6" name="TextBox 5">
            <a:extLst>
              <a:ext uri="{FF2B5EF4-FFF2-40B4-BE49-F238E27FC236}">
                <a16:creationId xmlns:a16="http://schemas.microsoft.com/office/drawing/2014/main" id="{C1DA19BE-12AF-8E2A-FB27-1B6E373E4DA1}"/>
              </a:ext>
            </a:extLst>
          </p:cNvPr>
          <p:cNvSpPr txBox="1"/>
          <p:nvPr/>
        </p:nvSpPr>
        <p:spPr>
          <a:xfrm>
            <a:off x="2691997" y="2836600"/>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Helstu áhættuþættir</a:t>
            </a:r>
          </a:p>
        </p:txBody>
      </p:sp>
      <p:sp>
        <p:nvSpPr>
          <p:cNvPr id="7" name="TextBox 6">
            <a:extLst>
              <a:ext uri="{FF2B5EF4-FFF2-40B4-BE49-F238E27FC236}">
                <a16:creationId xmlns:a16="http://schemas.microsoft.com/office/drawing/2014/main" id="{5A0A9669-68E8-A5D3-197E-19C33F177673}"/>
              </a:ext>
            </a:extLst>
          </p:cNvPr>
          <p:cNvSpPr txBox="1"/>
          <p:nvPr/>
        </p:nvSpPr>
        <p:spPr>
          <a:xfrm>
            <a:off x="2724694" y="4493634"/>
            <a:ext cx="12820106"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Helstu áhættuþættir varðandi meðferð á byggingarvöru snúa að </a:t>
            </a:r>
            <a:r>
              <a:rPr lang="is-IS" sz="4400" b="1" baseline="30000" dirty="0">
                <a:solidFill>
                  <a:srgbClr val="B39271"/>
                </a:solidFill>
                <a:latin typeface="Setimo" panose="020B0603020204030204" pitchFamily="34" charset="0"/>
                <a:cs typeface="Setimo" panose="020B0603020204030204" pitchFamily="34" charset="0"/>
              </a:rPr>
              <a:t>rakavörnum </a:t>
            </a:r>
            <a:r>
              <a:rPr lang="is-IS" sz="4400" baseline="30000" dirty="0">
                <a:solidFill>
                  <a:srgbClr val="B39271"/>
                </a:solidFill>
                <a:latin typeface="Setimo" panose="020B0603020204030204" pitchFamily="34" charset="0"/>
                <a:cs typeface="Setimo" panose="020B0603020204030204" pitchFamily="34" charset="0"/>
              </a:rPr>
              <a:t>og </a:t>
            </a:r>
            <a:r>
              <a:rPr lang="is-IS" sz="4400" b="1" baseline="30000" dirty="0">
                <a:solidFill>
                  <a:srgbClr val="B39271"/>
                </a:solidFill>
                <a:latin typeface="Setimo" panose="020B0603020204030204" pitchFamily="34" charset="0"/>
                <a:cs typeface="Setimo" panose="020B0603020204030204" pitchFamily="34" charset="0"/>
              </a:rPr>
              <a:t>meðhöndlun</a:t>
            </a:r>
            <a:r>
              <a:rPr lang="is-IS" sz="4400" baseline="30000" dirty="0">
                <a:solidFill>
                  <a:srgbClr val="B39271"/>
                </a:solidFill>
                <a:latin typeface="Setimo" panose="020B0603020204030204" pitchFamily="34" charset="0"/>
                <a:cs typeface="Setimo" panose="020B0603020204030204" pitchFamily="34" charset="0"/>
              </a:rPr>
              <a:t>.</a:t>
            </a:r>
            <a:endParaRPr lang="is-IS" sz="4400" dirty="0">
              <a:solidFill>
                <a:srgbClr val="B39271"/>
              </a:solidFill>
              <a:latin typeface="Setimo" panose="020B0603020204030204" pitchFamily="34" charset="0"/>
              <a:cs typeface="Setimo" panose="020B0603020204030204" pitchFamily="34" charset="0"/>
            </a:endParaRPr>
          </a:p>
        </p:txBody>
      </p:sp>
      <p:pic>
        <p:nvPicPr>
          <p:cNvPr id="9" name="Picture 8" descr="A picture containing text, clipart, vector graphics&#10;&#10;Description automatically generated">
            <a:extLst>
              <a:ext uri="{FF2B5EF4-FFF2-40B4-BE49-F238E27FC236}">
                <a16:creationId xmlns:a16="http://schemas.microsoft.com/office/drawing/2014/main" id="{A4BADD50-CF54-990D-F3D1-2F07DF8344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336" y="457200"/>
            <a:ext cx="1375029" cy="685800"/>
          </a:xfrm>
          <a:prstGeom prst="rect">
            <a:avLst/>
          </a:prstGeom>
        </p:spPr>
      </p:pic>
      <p:pic>
        <p:nvPicPr>
          <p:cNvPr id="5" name="Picture 4" descr="A stack of wood planks">
            <a:extLst>
              <a:ext uri="{FF2B5EF4-FFF2-40B4-BE49-F238E27FC236}">
                <a16:creationId xmlns:a16="http://schemas.microsoft.com/office/drawing/2014/main" id="{690D1677-5A89-E91F-3EEC-0B0E58A65F1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6331"/>
          <a:stretch/>
        </p:blipFill>
        <p:spPr>
          <a:xfrm>
            <a:off x="16808562" y="-66876"/>
            <a:ext cx="9027350" cy="13782875"/>
          </a:xfrm>
          <a:prstGeom prst="rect">
            <a:avLst/>
          </a:prstGeom>
        </p:spPr>
      </p:pic>
      <p:sp>
        <p:nvSpPr>
          <p:cNvPr id="2" name="TextBox 1">
            <a:extLst>
              <a:ext uri="{FF2B5EF4-FFF2-40B4-BE49-F238E27FC236}">
                <a16:creationId xmlns:a16="http://schemas.microsoft.com/office/drawing/2014/main" id="{042B2E99-67D1-1C5A-112E-91F993CABB7B}"/>
              </a:ext>
            </a:extLst>
          </p:cNvPr>
          <p:cNvSpPr txBox="1"/>
          <p:nvPr/>
        </p:nvSpPr>
        <p:spPr>
          <a:xfrm>
            <a:off x="2724694" y="6600464"/>
            <a:ext cx="13873205" cy="4452244"/>
          </a:xfrm>
          <a:prstGeom prst="rect">
            <a:avLst/>
          </a:prstGeom>
          <a:noFill/>
        </p:spPr>
        <p:txBody>
          <a:bodyPr wrap="square" rtlCol="0">
            <a:spAutoFit/>
          </a:bodyPr>
          <a:lstStyle/>
          <a:p>
            <a:pPr>
              <a:lnSpc>
                <a:spcPct val="150000"/>
              </a:lnSpc>
            </a:pPr>
            <a:r>
              <a:rPr lang="is-IS" sz="3600" baseline="30000" dirty="0">
                <a:solidFill>
                  <a:srgbClr val="11223A"/>
                </a:solidFill>
                <a:latin typeface="Setimo" panose="020B0603020204030204" pitchFamily="34" charset="0"/>
                <a:cs typeface="Setimo" panose="020B0603020204030204" pitchFamily="34" charset="0"/>
              </a:rPr>
              <a:t>Möguleg skerðing á eiginleikum byggingarvöru byggir á einu eða fleiri af eftirfarandi atriðum:</a:t>
            </a:r>
          </a:p>
          <a:p>
            <a:pPr marL="571500" indent="-571500">
              <a:lnSpc>
                <a:spcPct val="150000"/>
              </a:lnSpc>
              <a:buFont typeface="Arial" panose="020B0604020202020204" pitchFamily="34" charset="0"/>
              <a:buChar char="•"/>
            </a:pPr>
            <a:r>
              <a:rPr lang="is-IS" sz="3600" b="1" baseline="30000" dirty="0">
                <a:solidFill>
                  <a:srgbClr val="11223A"/>
                </a:solidFill>
                <a:latin typeface="Setimo" panose="020B0603020204030204" pitchFamily="34" charset="0"/>
                <a:cs typeface="Setimo" panose="020B0603020204030204" pitchFamily="34" charset="0"/>
              </a:rPr>
              <a:t>Of miklum raka í umhverfinu.</a:t>
            </a:r>
          </a:p>
          <a:p>
            <a:pPr marL="571500" indent="-571500">
              <a:lnSpc>
                <a:spcPct val="150000"/>
              </a:lnSpc>
              <a:buFont typeface="Arial" panose="020B0604020202020204" pitchFamily="34" charset="0"/>
              <a:buChar char="•"/>
            </a:pPr>
            <a:r>
              <a:rPr lang="is-IS" sz="3600" b="1" baseline="30000" dirty="0">
                <a:solidFill>
                  <a:srgbClr val="11223A"/>
                </a:solidFill>
                <a:latin typeface="Setimo" panose="020B0603020204030204" pitchFamily="34" charset="0"/>
                <a:cs typeface="Setimo" panose="020B0603020204030204" pitchFamily="34" charset="0"/>
              </a:rPr>
              <a:t>Of litlum raka í umhverfinu.</a:t>
            </a:r>
          </a:p>
          <a:p>
            <a:pPr marL="571500" indent="-571500">
              <a:lnSpc>
                <a:spcPct val="150000"/>
              </a:lnSpc>
              <a:buFont typeface="Arial" panose="020B0604020202020204" pitchFamily="34" charset="0"/>
              <a:buChar char="•"/>
            </a:pPr>
            <a:r>
              <a:rPr lang="is-IS" sz="3600" b="1" baseline="30000" dirty="0">
                <a:solidFill>
                  <a:srgbClr val="11223A"/>
                </a:solidFill>
                <a:latin typeface="Setimo" panose="020B0603020204030204" pitchFamily="34" charset="0"/>
                <a:cs typeface="Setimo" panose="020B0603020204030204" pitchFamily="34" charset="0"/>
              </a:rPr>
              <a:t>Frost/þýðu álagi</a:t>
            </a:r>
          </a:p>
          <a:p>
            <a:pPr marL="571500" indent="-571500">
              <a:lnSpc>
                <a:spcPct val="150000"/>
              </a:lnSpc>
              <a:buFont typeface="Arial" panose="020B0604020202020204" pitchFamily="34" charset="0"/>
              <a:buChar char="•"/>
            </a:pPr>
            <a:r>
              <a:rPr lang="is-IS" sz="3600" b="1" baseline="30000" dirty="0">
                <a:solidFill>
                  <a:srgbClr val="11223A"/>
                </a:solidFill>
                <a:latin typeface="Setimo" panose="020B0603020204030204" pitchFamily="34" charset="0"/>
                <a:cs typeface="Setimo" panose="020B0603020204030204" pitchFamily="34" charset="0"/>
              </a:rPr>
              <a:t>Rangri meðhöndlun við framleiðslu, við flutninga, í sölu, við geymslu og/eða á verkstað.</a:t>
            </a:r>
          </a:p>
          <a:p>
            <a:pPr marL="571500" indent="-571500">
              <a:lnSpc>
                <a:spcPct val="150000"/>
              </a:lnSpc>
              <a:buFont typeface="Arial" panose="020B0604020202020204" pitchFamily="34" charset="0"/>
              <a:buChar char="•"/>
            </a:pPr>
            <a:r>
              <a:rPr lang="is-IS" sz="3600" b="1" baseline="30000" dirty="0">
                <a:solidFill>
                  <a:srgbClr val="11223A"/>
                </a:solidFill>
                <a:latin typeface="Setimo" panose="020B0603020204030204" pitchFamily="34" charset="0"/>
                <a:cs typeface="Setimo" panose="020B0603020204030204" pitchFamily="34" charset="0"/>
              </a:rPr>
              <a:t>Ekki er farið eftir leiðbeiningum framleiðanda.</a:t>
            </a:r>
          </a:p>
          <a:p>
            <a:pPr marL="571500" indent="-571500">
              <a:lnSpc>
                <a:spcPct val="150000"/>
              </a:lnSpc>
              <a:buFont typeface="Arial" panose="020B0604020202020204" pitchFamily="34" charset="0"/>
              <a:buChar char="•"/>
            </a:pPr>
            <a:r>
              <a:rPr lang="is-IS" sz="3600" b="1" baseline="30000" dirty="0">
                <a:solidFill>
                  <a:srgbClr val="11223A"/>
                </a:solidFill>
                <a:latin typeface="Setimo" panose="020B0603020204030204" pitchFamily="34" charset="0"/>
                <a:cs typeface="Setimo" panose="020B0603020204030204" pitchFamily="34" charset="0"/>
              </a:rPr>
              <a:t>Of rakt efni er sett í þurran byggingarhluta. Efnið rýrir eiginleika nærliggjandi efna.</a:t>
            </a:r>
          </a:p>
          <a:p>
            <a:pPr marL="571500" indent="-571500">
              <a:lnSpc>
                <a:spcPct val="150000"/>
              </a:lnSpc>
              <a:buFont typeface="Arial" panose="020B0604020202020204" pitchFamily="34" charset="0"/>
              <a:buChar char="•"/>
            </a:pPr>
            <a:r>
              <a:rPr lang="is-IS" sz="3600" b="1" baseline="30000" dirty="0">
                <a:solidFill>
                  <a:srgbClr val="11223A"/>
                </a:solidFill>
                <a:latin typeface="Setimo" panose="020B0603020204030204" pitchFamily="34" charset="0"/>
                <a:cs typeface="Setimo" panose="020B0603020204030204" pitchFamily="34" charset="0"/>
              </a:rPr>
              <a:t>Lífræn eða </a:t>
            </a:r>
            <a:r>
              <a:rPr lang="is-IS" sz="3600" b="1" baseline="30000" dirty="0" err="1">
                <a:solidFill>
                  <a:srgbClr val="11223A"/>
                </a:solidFill>
                <a:latin typeface="Setimo" panose="020B0603020204030204" pitchFamily="34" charset="0"/>
                <a:cs typeface="Setimo" panose="020B0603020204030204" pitchFamily="34" charset="0"/>
              </a:rPr>
              <a:t>gljúp</a:t>
            </a:r>
            <a:r>
              <a:rPr lang="is-IS" sz="3600" b="1" baseline="30000" dirty="0">
                <a:solidFill>
                  <a:srgbClr val="11223A"/>
                </a:solidFill>
                <a:latin typeface="Setimo" panose="020B0603020204030204" pitchFamily="34" charset="0"/>
                <a:cs typeface="Setimo" panose="020B0603020204030204" pitchFamily="34" charset="0"/>
              </a:rPr>
              <a:t> byggingarefni hafa mikla rakaupptöku. Þau efni þarf að passa sérstaklega.</a:t>
            </a:r>
          </a:p>
        </p:txBody>
      </p:sp>
    </p:spTree>
    <p:extLst>
      <p:ext uri="{BB962C8B-B14F-4D97-AF65-F5344CB8AC3E}">
        <p14:creationId xmlns:p14="http://schemas.microsoft.com/office/powerpoint/2010/main" val="193523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wood plank">
            <a:extLst>
              <a:ext uri="{FF2B5EF4-FFF2-40B4-BE49-F238E27FC236}">
                <a16:creationId xmlns:a16="http://schemas.microsoft.com/office/drawing/2014/main" id="{7552C89D-F2B3-D586-BC6C-EE2D05DB7B5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2293" r="37354"/>
          <a:stretch/>
        </p:blipFill>
        <p:spPr>
          <a:xfrm>
            <a:off x="0" y="-82958"/>
            <a:ext cx="10567659" cy="13991376"/>
          </a:xfrm>
          <a:prstGeom prst="rect">
            <a:avLst/>
          </a:prstGeom>
        </p:spPr>
      </p:pic>
      <p:pic>
        <p:nvPicPr>
          <p:cNvPr id="6" name="Picture 5" descr="A close up of a logo&#10;&#10;Description automatically generated">
            <a:extLst>
              <a:ext uri="{FF2B5EF4-FFF2-40B4-BE49-F238E27FC236}">
                <a16:creationId xmlns:a16="http://schemas.microsoft.com/office/drawing/2014/main" id="{5BBD329E-62F4-4B8E-9614-8DABB6BB722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422031" y="0"/>
            <a:ext cx="24634092" cy="13856677"/>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36D4AE74-84B1-433F-B7AB-CA2E4F8D694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0116" y="-41479"/>
            <a:ext cx="24634092" cy="13856677"/>
          </a:xfrm>
          <a:prstGeom prst="rect">
            <a:avLst/>
          </a:prstGeom>
        </p:spPr>
      </p:pic>
      <p:pic>
        <p:nvPicPr>
          <p:cNvPr id="13" name="Picture 12" descr="A close up of a sign&#10;&#10;Description automatically generated">
            <a:extLst>
              <a:ext uri="{FF2B5EF4-FFF2-40B4-BE49-F238E27FC236}">
                <a16:creationId xmlns:a16="http://schemas.microsoft.com/office/drawing/2014/main" id="{9595BBEE-11CE-4979-9AD2-493B0C21EC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878678" y="2324688"/>
            <a:ext cx="1688981" cy="842385"/>
          </a:xfrm>
          <a:prstGeom prst="rect">
            <a:avLst/>
          </a:prstGeom>
        </p:spPr>
      </p:pic>
      <p:sp>
        <p:nvSpPr>
          <p:cNvPr id="14" name="TextBox 13">
            <a:extLst>
              <a:ext uri="{FF2B5EF4-FFF2-40B4-BE49-F238E27FC236}">
                <a16:creationId xmlns:a16="http://schemas.microsoft.com/office/drawing/2014/main" id="{5CB5B99E-F334-455A-B70A-902D8601CD94}"/>
              </a:ext>
            </a:extLst>
          </p:cNvPr>
          <p:cNvSpPr txBox="1"/>
          <p:nvPr/>
        </p:nvSpPr>
        <p:spPr>
          <a:xfrm>
            <a:off x="8985221" y="3597696"/>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Of hátt rakastig í umhverfinu</a:t>
            </a:r>
          </a:p>
        </p:txBody>
      </p:sp>
      <p:sp>
        <p:nvSpPr>
          <p:cNvPr id="15" name="TextBox 14">
            <a:extLst>
              <a:ext uri="{FF2B5EF4-FFF2-40B4-BE49-F238E27FC236}">
                <a16:creationId xmlns:a16="http://schemas.microsoft.com/office/drawing/2014/main" id="{83AC5040-ADE4-467B-8BB9-283EEA8111B9}"/>
              </a:ext>
            </a:extLst>
          </p:cNvPr>
          <p:cNvSpPr txBox="1"/>
          <p:nvPr/>
        </p:nvSpPr>
        <p:spPr>
          <a:xfrm>
            <a:off x="9017919" y="7585006"/>
            <a:ext cx="13873205" cy="5247270"/>
          </a:xfrm>
          <a:prstGeom prst="rect">
            <a:avLst/>
          </a:prstGeom>
          <a:noFill/>
        </p:spPr>
        <p:txBody>
          <a:bodyPr wrap="square" rtlCol="0">
            <a:spAutoFit/>
          </a:bodyPr>
          <a:lstStyle/>
          <a:p>
            <a:pPr>
              <a:lnSpc>
                <a:spcPct val="150000"/>
              </a:lnSpc>
            </a:pPr>
            <a:r>
              <a:rPr lang="en-US" sz="3600" baseline="30000" dirty="0" err="1">
                <a:solidFill>
                  <a:srgbClr val="11223A"/>
                </a:solidFill>
                <a:latin typeface="Setimo" panose="020B0603020204030204" pitchFamily="34" charset="0"/>
                <a:cs typeface="Setimo" panose="020B0603020204030204" pitchFamily="34" charset="0"/>
              </a:rPr>
              <a:t>Sé</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rakastig</a:t>
            </a:r>
            <a:r>
              <a:rPr lang="en-US" sz="3600" baseline="30000" dirty="0">
                <a:solidFill>
                  <a:srgbClr val="11223A"/>
                </a:solidFill>
                <a:latin typeface="Setimo" panose="020B0603020204030204" pitchFamily="34" charset="0"/>
                <a:cs typeface="Setimo" panose="020B0603020204030204" pitchFamily="34" charset="0"/>
              </a:rPr>
              <a:t> í </a:t>
            </a:r>
            <a:r>
              <a:rPr lang="en-US" sz="3600" baseline="30000" dirty="0" err="1">
                <a:solidFill>
                  <a:srgbClr val="11223A"/>
                </a:solidFill>
                <a:latin typeface="Setimo" panose="020B0603020204030204" pitchFamily="34" charset="0"/>
                <a:cs typeface="Setimo" panose="020B0603020204030204" pitchFamily="34" charset="0"/>
              </a:rPr>
              <a:t>timbri</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ætlað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til</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mannvirkjagerðar</a:t>
            </a:r>
            <a:r>
              <a:rPr lang="en-US" sz="3600" baseline="30000" dirty="0">
                <a:solidFill>
                  <a:srgbClr val="11223A"/>
                </a:solidFill>
                <a:latin typeface="Setimo" panose="020B0603020204030204" pitchFamily="34" charset="0"/>
                <a:cs typeface="Setimo" panose="020B0603020204030204" pitchFamily="34" charset="0"/>
              </a:rPr>
              <a:t> of </a:t>
            </a:r>
            <a:r>
              <a:rPr lang="en-US" sz="3600" baseline="30000" dirty="0" err="1">
                <a:solidFill>
                  <a:srgbClr val="11223A"/>
                </a:solidFill>
                <a:latin typeface="Setimo" panose="020B0603020204030204" pitchFamily="34" charset="0"/>
                <a:cs typeface="Setimo" panose="020B0603020204030204" pitchFamily="34" charset="0"/>
              </a:rPr>
              <a:t>hátt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við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notkun</a:t>
            </a:r>
            <a:r>
              <a:rPr lang="en-US" sz="3600" baseline="30000" dirty="0">
                <a:solidFill>
                  <a:srgbClr val="11223A"/>
                </a:solidFill>
                <a:latin typeface="Setimo" panose="020B0603020204030204" pitchFamily="34" charset="0"/>
                <a:cs typeface="Setimo" panose="020B0603020204030204" pitchFamily="34" charset="0"/>
              </a:rPr>
              <a:t>: </a:t>
            </a:r>
          </a:p>
          <a:p>
            <a:pPr marL="1028700" lvl="1"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aukast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líkur</a:t>
            </a:r>
            <a:r>
              <a:rPr lang="en-US" sz="3600" baseline="30000" dirty="0">
                <a:solidFill>
                  <a:srgbClr val="11223A"/>
                </a:solidFill>
                <a:latin typeface="Setimo" panose="020B0603020204030204" pitchFamily="34" charset="0"/>
                <a:cs typeface="Setimo" panose="020B0603020204030204" pitchFamily="34" charset="0"/>
              </a:rPr>
              <a:t> á </a:t>
            </a:r>
            <a:r>
              <a:rPr lang="en-US" sz="3600" baseline="30000" dirty="0" err="1">
                <a:solidFill>
                  <a:srgbClr val="11223A"/>
                </a:solidFill>
                <a:latin typeface="Setimo" panose="020B0603020204030204" pitchFamily="34" charset="0"/>
                <a:cs typeface="Setimo" panose="020B0603020204030204" pitchFamily="34" charset="0"/>
              </a:rPr>
              <a:t>myglu</a:t>
            </a:r>
            <a:r>
              <a:rPr lang="en-US" sz="3600" baseline="30000" dirty="0">
                <a:solidFill>
                  <a:srgbClr val="11223A"/>
                </a:solidFill>
                <a:latin typeface="Setimo" panose="020B0603020204030204" pitchFamily="34" charset="0"/>
                <a:cs typeface="Setimo" panose="020B0603020204030204" pitchFamily="34" charset="0"/>
              </a:rPr>
              <a:t>.</a:t>
            </a:r>
          </a:p>
          <a:p>
            <a:pPr marL="1028700" lvl="1"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aukast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líkur</a:t>
            </a:r>
            <a:r>
              <a:rPr lang="en-US" sz="3600" baseline="30000" dirty="0">
                <a:solidFill>
                  <a:srgbClr val="11223A"/>
                </a:solidFill>
                <a:latin typeface="Setimo" panose="020B0603020204030204" pitchFamily="34" charset="0"/>
                <a:cs typeface="Setimo" panose="020B0603020204030204" pitchFamily="34" charset="0"/>
              </a:rPr>
              <a:t> á </a:t>
            </a: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viðloðun</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til</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dæmis</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kíttis</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minnkar</a:t>
            </a:r>
            <a:r>
              <a:rPr lang="en-US" sz="3600" baseline="30000" dirty="0">
                <a:solidFill>
                  <a:srgbClr val="11223A"/>
                </a:solidFill>
                <a:latin typeface="Setimo" panose="020B0603020204030204" pitchFamily="34" charset="0"/>
                <a:cs typeface="Setimo" panose="020B0603020204030204" pitchFamily="34" charset="0"/>
              </a:rPr>
              <a:t>.</a:t>
            </a:r>
          </a:p>
          <a:p>
            <a:pPr marL="1028700" lvl="1"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getur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líftími</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timbursins</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styst</a:t>
            </a:r>
            <a:r>
              <a:rPr lang="en-US" sz="3600" baseline="30000" dirty="0">
                <a:solidFill>
                  <a:srgbClr val="11223A"/>
                </a:solidFill>
                <a:latin typeface="Setimo" panose="020B0603020204030204" pitchFamily="34" charset="0"/>
                <a:cs typeface="Setimo" panose="020B0603020204030204" pitchFamily="34" charset="0"/>
              </a:rPr>
              <a:t>.</a:t>
            </a:r>
          </a:p>
          <a:p>
            <a:pPr marL="1028700" lvl="1"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aukast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líkur</a:t>
            </a:r>
            <a:r>
              <a:rPr lang="en-US" sz="3600" baseline="30000" dirty="0">
                <a:solidFill>
                  <a:srgbClr val="11223A"/>
                </a:solidFill>
                <a:latin typeface="Setimo" panose="020B0603020204030204" pitchFamily="34" charset="0"/>
                <a:cs typeface="Setimo" panose="020B0603020204030204" pitchFamily="34" charset="0"/>
              </a:rPr>
              <a:t> á </a:t>
            </a:r>
            <a:r>
              <a:rPr lang="en-US" sz="3600" baseline="30000" dirty="0" err="1">
                <a:solidFill>
                  <a:srgbClr val="11223A"/>
                </a:solidFill>
                <a:latin typeface="Setimo" panose="020B0603020204030204" pitchFamily="34" charset="0"/>
                <a:cs typeface="Setimo" panose="020B0603020204030204" pitchFamily="34" charset="0"/>
              </a:rPr>
              <a:t>göllum</a:t>
            </a:r>
            <a:r>
              <a:rPr lang="en-US" sz="3600" baseline="30000" dirty="0">
                <a:solidFill>
                  <a:srgbClr val="11223A"/>
                </a:solidFill>
                <a:latin typeface="Setimo" panose="020B0603020204030204" pitchFamily="34" charset="0"/>
                <a:cs typeface="Setimo" panose="020B0603020204030204" pitchFamily="34" charset="0"/>
              </a:rPr>
              <a:t> í </a:t>
            </a:r>
            <a:r>
              <a:rPr lang="en-US" sz="3600" baseline="30000" dirty="0" err="1">
                <a:solidFill>
                  <a:srgbClr val="11223A"/>
                </a:solidFill>
                <a:latin typeface="Setimo" panose="020B0603020204030204" pitchFamily="34" charset="0"/>
                <a:cs typeface="Setimo" panose="020B0603020204030204" pitchFamily="34" charset="0"/>
              </a:rPr>
              <a:t>mannvirkjum</a:t>
            </a:r>
            <a:r>
              <a:rPr lang="en-US" sz="3600" baseline="30000" dirty="0">
                <a:solidFill>
                  <a:srgbClr val="11223A"/>
                </a:solidFill>
                <a:latin typeface="Setimo" panose="020B0603020204030204" pitchFamily="34" charset="0"/>
                <a:cs typeface="Setimo" panose="020B0603020204030204" pitchFamily="34" charset="0"/>
              </a:rPr>
              <a:t>.</a:t>
            </a:r>
          </a:p>
          <a:p>
            <a:pPr marL="1028700" lvl="1" indent="-571500">
              <a:lnSpc>
                <a:spcPct val="150000"/>
              </a:lnSpc>
              <a:buFont typeface="Arial" panose="020B0604020202020204" pitchFamily="34" charset="0"/>
              <a:buChar char="•"/>
            </a:pPr>
            <a:r>
              <a:rPr lang="en-US" sz="3600" baseline="30000" dirty="0">
                <a:solidFill>
                  <a:srgbClr val="11223A"/>
                </a:solidFill>
                <a:latin typeface="Setimo" panose="020B0603020204030204" pitchFamily="34" charset="0"/>
                <a:cs typeface="Setimo" panose="020B0603020204030204" pitchFamily="34" charset="0"/>
              </a:rPr>
              <a:t>geta </a:t>
            </a:r>
            <a:r>
              <a:rPr lang="en-US" sz="3600" baseline="30000" dirty="0" err="1">
                <a:solidFill>
                  <a:srgbClr val="11223A"/>
                </a:solidFill>
                <a:latin typeface="Setimo" panose="020B0603020204030204" pitchFamily="34" charset="0"/>
                <a:cs typeface="Setimo" panose="020B0603020204030204" pitchFamily="34" charset="0"/>
              </a:rPr>
              <a:t>tiltekin</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efnahvört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farið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af</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Efnahvörf</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sem</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gera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byggingarvöruna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ónothæfa</a:t>
            </a:r>
            <a:r>
              <a:rPr lang="en-US" sz="3600" baseline="30000" dirty="0">
                <a:solidFill>
                  <a:srgbClr val="11223A"/>
                </a:solidFill>
                <a:latin typeface="Setimo" panose="020B0603020204030204" pitchFamily="34" charset="0"/>
                <a:cs typeface="Setimo" panose="020B0603020204030204" pitchFamily="34" charset="0"/>
              </a:rPr>
              <a:t>.</a:t>
            </a:r>
          </a:p>
          <a:p>
            <a:pPr lvl="1">
              <a:lnSpc>
                <a:spcPct val="150000"/>
              </a:lnSpc>
            </a:pPr>
            <a:endParaRPr lang="en-US" sz="3600" baseline="30000" dirty="0">
              <a:solidFill>
                <a:srgbClr val="11223A"/>
              </a:solidFill>
              <a:latin typeface="Setimo" panose="020B0603020204030204" pitchFamily="34" charset="0"/>
              <a:cs typeface="Setimo" panose="020B0603020204030204" pitchFamily="34" charset="0"/>
            </a:endParaRPr>
          </a:p>
          <a:p>
            <a:pPr>
              <a:lnSpc>
                <a:spcPct val="150000"/>
              </a:lnSpc>
            </a:pPr>
            <a:r>
              <a:rPr lang="en-US" sz="3600" baseline="30000" dirty="0">
                <a:solidFill>
                  <a:srgbClr val="11223A"/>
                </a:solidFill>
                <a:latin typeface="Setimo" panose="020B0603020204030204" pitchFamily="34" charset="0"/>
                <a:cs typeface="Setimo" panose="020B0603020204030204" pitchFamily="34" charset="0"/>
              </a:rPr>
              <a:t>Of </a:t>
            </a:r>
            <a:r>
              <a:rPr lang="en-US" sz="3600" baseline="30000" dirty="0" err="1">
                <a:solidFill>
                  <a:srgbClr val="11223A"/>
                </a:solidFill>
                <a:latin typeface="Setimo" panose="020B0603020204030204" pitchFamily="34" charset="0"/>
                <a:cs typeface="Setimo" panose="020B0603020204030204" pitchFamily="34" charset="0"/>
              </a:rPr>
              <a:t>hátt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rakastig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fyrir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múrvörur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getur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gert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þær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ónothæfar</a:t>
            </a:r>
            <a:r>
              <a:rPr lang="en-US" sz="3600" baseline="30000" dirty="0">
                <a:solidFill>
                  <a:srgbClr val="11223A"/>
                </a:solidFill>
                <a:latin typeface="Setimo" panose="020B0603020204030204" pitchFamily="34" charset="0"/>
                <a:cs typeface="Setimo" panose="020B0603020204030204" pitchFamily="34" charset="0"/>
              </a:rPr>
              <a:t>.</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2" name="TextBox 1">
            <a:extLst>
              <a:ext uri="{FF2B5EF4-FFF2-40B4-BE49-F238E27FC236}">
                <a16:creationId xmlns:a16="http://schemas.microsoft.com/office/drawing/2014/main" id="{381A11BA-5CBC-ACCF-8371-403E50C176C5}"/>
              </a:ext>
            </a:extLst>
          </p:cNvPr>
          <p:cNvSpPr txBox="1"/>
          <p:nvPr/>
        </p:nvSpPr>
        <p:spPr>
          <a:xfrm>
            <a:off x="9017919" y="5751609"/>
            <a:ext cx="12820106"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Of hátt hitastig veldur því að timbur og óvarið þurrt múrefni tekur til sín raka til jafns við umhverfið.</a:t>
            </a:r>
            <a:endParaRPr lang="is-IS" sz="4400" dirty="0">
              <a:solidFill>
                <a:srgbClr val="B39271"/>
              </a:solidFill>
              <a:latin typeface="Setimo" panose="020B0603020204030204" pitchFamily="34" charset="0"/>
              <a:cs typeface="Setimo" panose="020B0603020204030204" pitchFamily="34" charset="0"/>
            </a:endParaRPr>
          </a:p>
        </p:txBody>
      </p:sp>
    </p:spTree>
    <p:extLst>
      <p:ext uri="{BB962C8B-B14F-4D97-AF65-F5344CB8AC3E}">
        <p14:creationId xmlns:p14="http://schemas.microsoft.com/office/powerpoint/2010/main" val="199622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wood in a warehouse&#10;&#10;Description automatically generated">
            <a:extLst>
              <a:ext uri="{FF2B5EF4-FFF2-40B4-BE49-F238E27FC236}">
                <a16:creationId xmlns:a16="http://schemas.microsoft.com/office/drawing/2014/main" id="{C4A0BB2B-D299-A41E-2737-37E9D691B86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0458" r="20185"/>
          <a:stretch/>
        </p:blipFill>
        <p:spPr>
          <a:xfrm>
            <a:off x="0" y="-144472"/>
            <a:ext cx="10319657" cy="13937698"/>
          </a:xfrm>
          <a:prstGeom prst="rect">
            <a:avLst/>
          </a:prstGeom>
        </p:spPr>
      </p:pic>
      <p:pic>
        <p:nvPicPr>
          <p:cNvPr id="6" name="Picture 5" descr="A close up of a logo&#10;&#10;Description automatically generated">
            <a:extLst>
              <a:ext uri="{FF2B5EF4-FFF2-40B4-BE49-F238E27FC236}">
                <a16:creationId xmlns:a16="http://schemas.microsoft.com/office/drawing/2014/main" id="{5BBD329E-62F4-4B8E-9614-8DABB6BB722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422031" y="0"/>
            <a:ext cx="24634092" cy="13856677"/>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36D4AE74-84B1-433F-B7AB-CA2E4F8D694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0116" y="-41479"/>
            <a:ext cx="24634092" cy="13856677"/>
          </a:xfrm>
          <a:prstGeom prst="rect">
            <a:avLst/>
          </a:prstGeom>
        </p:spPr>
      </p:pic>
      <p:pic>
        <p:nvPicPr>
          <p:cNvPr id="13" name="Picture 12" descr="A close up of a sign&#10;&#10;Description automatically generated">
            <a:extLst>
              <a:ext uri="{FF2B5EF4-FFF2-40B4-BE49-F238E27FC236}">
                <a16:creationId xmlns:a16="http://schemas.microsoft.com/office/drawing/2014/main" id="{9595BBEE-11CE-4979-9AD2-493B0C21EC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878678" y="2324688"/>
            <a:ext cx="1688981" cy="842385"/>
          </a:xfrm>
          <a:prstGeom prst="rect">
            <a:avLst/>
          </a:prstGeom>
        </p:spPr>
      </p:pic>
      <p:sp>
        <p:nvSpPr>
          <p:cNvPr id="14" name="TextBox 13">
            <a:extLst>
              <a:ext uri="{FF2B5EF4-FFF2-40B4-BE49-F238E27FC236}">
                <a16:creationId xmlns:a16="http://schemas.microsoft.com/office/drawing/2014/main" id="{5CB5B99E-F334-455A-B70A-902D8601CD94}"/>
              </a:ext>
            </a:extLst>
          </p:cNvPr>
          <p:cNvSpPr txBox="1"/>
          <p:nvPr/>
        </p:nvSpPr>
        <p:spPr>
          <a:xfrm>
            <a:off x="8985221" y="3597696"/>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Of lágt rakastig í umhverfinu</a:t>
            </a:r>
          </a:p>
        </p:txBody>
      </p:sp>
      <p:sp>
        <p:nvSpPr>
          <p:cNvPr id="15" name="TextBox 14">
            <a:extLst>
              <a:ext uri="{FF2B5EF4-FFF2-40B4-BE49-F238E27FC236}">
                <a16:creationId xmlns:a16="http://schemas.microsoft.com/office/drawing/2014/main" id="{83AC5040-ADE4-467B-8BB9-283EEA8111B9}"/>
              </a:ext>
            </a:extLst>
          </p:cNvPr>
          <p:cNvSpPr txBox="1"/>
          <p:nvPr/>
        </p:nvSpPr>
        <p:spPr>
          <a:xfrm>
            <a:off x="9017919" y="7585006"/>
            <a:ext cx="13873205" cy="4139275"/>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Sé</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rakastigið</a:t>
            </a:r>
            <a:r>
              <a:rPr lang="en-US" sz="3600" baseline="30000" dirty="0">
                <a:solidFill>
                  <a:srgbClr val="11223A"/>
                </a:solidFill>
                <a:latin typeface="Setimo" panose="020B0603020204030204" pitchFamily="34" charset="0"/>
                <a:cs typeface="Setimo" panose="020B0603020204030204" pitchFamily="34" charset="0"/>
              </a:rPr>
              <a:t> of </a:t>
            </a:r>
            <a:r>
              <a:rPr lang="en-US" sz="3600" baseline="30000" dirty="0" err="1">
                <a:solidFill>
                  <a:srgbClr val="11223A"/>
                </a:solidFill>
                <a:latin typeface="Setimo" panose="020B0603020204030204" pitchFamily="34" charset="0"/>
                <a:cs typeface="Setimo" panose="020B0603020204030204" pitchFamily="34" charset="0"/>
              </a:rPr>
              <a:t>lágt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við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notkun</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timburs</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getur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það</a:t>
            </a:r>
            <a:r>
              <a:rPr lang="en-US" sz="3600" baseline="30000" dirty="0">
                <a:solidFill>
                  <a:srgbClr val="11223A"/>
                </a:solidFill>
                <a:latin typeface="Setimo" panose="020B0603020204030204" pitchFamily="34" charset="0"/>
                <a:cs typeface="Setimo" panose="020B0603020204030204" pitchFamily="34" charset="0"/>
              </a:rPr>
              <a:t> haft </a:t>
            </a:r>
            <a:r>
              <a:rPr lang="en-US" sz="3600" baseline="30000" dirty="0" err="1">
                <a:solidFill>
                  <a:srgbClr val="11223A"/>
                </a:solidFill>
                <a:latin typeface="Setimo" panose="020B0603020204030204" pitchFamily="34" charset="0"/>
                <a:cs typeface="Setimo" panose="020B0603020204030204" pitchFamily="34" charset="0"/>
              </a:rPr>
              <a:t>þær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afleiðingar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eftir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notkun</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leitar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viðurinn</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jafnvægisraka</a:t>
            </a:r>
            <a:r>
              <a:rPr lang="en-US" sz="3600" baseline="30000" dirty="0">
                <a:solidFill>
                  <a:srgbClr val="11223A"/>
                </a:solidFill>
                <a:latin typeface="Setimo" panose="020B0603020204030204" pitchFamily="34" charset="0"/>
                <a:cs typeface="Setimo" panose="020B0603020204030204" pitchFamily="34" charset="0"/>
              </a:rPr>
              <a:t>. Hann </a:t>
            </a:r>
            <a:r>
              <a:rPr lang="en-US" sz="3600" baseline="30000" dirty="0" err="1">
                <a:solidFill>
                  <a:srgbClr val="11223A"/>
                </a:solidFill>
                <a:latin typeface="Setimo" panose="020B0603020204030204" pitchFamily="34" charset="0"/>
                <a:cs typeface="Setimo" panose="020B0603020204030204" pitchFamily="34" charset="0"/>
              </a:rPr>
              <a:t>þenst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út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og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getur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aflagast</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a:solidFill>
                  <a:srgbClr val="11223A"/>
                </a:solidFill>
                <a:latin typeface="Setimo" panose="020B0603020204030204" pitchFamily="34" charset="0"/>
                <a:cs typeface="Setimo" panose="020B0603020204030204" pitchFamily="34" charset="0"/>
              </a:rPr>
              <a:t>Of </a:t>
            </a:r>
            <a:r>
              <a:rPr lang="en-US" sz="3600" baseline="30000" dirty="0" err="1">
                <a:solidFill>
                  <a:srgbClr val="11223A"/>
                </a:solidFill>
                <a:latin typeface="Setimo" panose="020B0603020204030204" pitchFamily="34" charset="0"/>
                <a:cs typeface="Setimo" panose="020B0603020204030204" pitchFamily="34" charset="0"/>
              </a:rPr>
              <a:t>lágt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rakastig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getur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valdið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því</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timbur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verpist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og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rifnar</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a:solidFill>
                  <a:srgbClr val="11223A"/>
                </a:solidFill>
                <a:latin typeface="Setimo" panose="020B0603020204030204" pitchFamily="34" charset="0"/>
                <a:cs typeface="Setimo" panose="020B0603020204030204" pitchFamily="34" charset="0"/>
              </a:rPr>
              <a:t>Of </a:t>
            </a:r>
            <a:r>
              <a:rPr lang="en-US" sz="3600" baseline="30000" dirty="0" err="1">
                <a:solidFill>
                  <a:srgbClr val="11223A"/>
                </a:solidFill>
                <a:latin typeface="Setimo" panose="020B0603020204030204" pitchFamily="34" charset="0"/>
                <a:cs typeface="Setimo" panose="020B0603020204030204" pitchFamily="34" charset="0"/>
              </a:rPr>
              <a:t>lágt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rakastig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getur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valdið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því</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timbur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klofnar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og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styrkur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minnkar</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a:solidFill>
                  <a:srgbClr val="11223A"/>
                </a:solidFill>
                <a:latin typeface="Setimo" panose="020B0603020204030204" pitchFamily="34" charset="0"/>
                <a:cs typeface="Setimo" panose="020B0603020204030204" pitchFamily="34" charset="0"/>
              </a:rPr>
              <a:t>Of </a:t>
            </a:r>
            <a:r>
              <a:rPr lang="en-US" sz="3600" baseline="30000" dirty="0" err="1">
                <a:solidFill>
                  <a:srgbClr val="11223A"/>
                </a:solidFill>
                <a:latin typeface="Setimo" panose="020B0603020204030204" pitchFamily="34" charset="0"/>
                <a:cs typeface="Setimo" panose="020B0603020204030204" pitchFamily="34" charset="0"/>
              </a:rPr>
              <a:t>lágt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rakastig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getur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þurrkað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upp</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eðlisraka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efna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og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gert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þau</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ónothæf</a:t>
            </a:r>
            <a:r>
              <a:rPr lang="en-US" sz="3600" baseline="30000" dirty="0">
                <a:solidFill>
                  <a:srgbClr val="11223A"/>
                </a:solidFill>
                <a:latin typeface="Setimo" panose="020B0603020204030204" pitchFamily="34" charset="0"/>
                <a:cs typeface="Setimo" panose="020B0603020204030204" pitchFamily="34" charset="0"/>
              </a:rPr>
              <a:t>.</a:t>
            </a:r>
          </a:p>
          <a:p>
            <a:pPr lvl="1">
              <a:lnSpc>
                <a:spcPct val="150000"/>
              </a:lnSpc>
            </a:pPr>
            <a:endParaRPr lang="en-US" sz="3600" baseline="30000" dirty="0">
              <a:solidFill>
                <a:srgbClr val="11223A"/>
              </a:solidFill>
              <a:latin typeface="Setimo" panose="020B0603020204030204" pitchFamily="34" charset="0"/>
              <a:cs typeface="Setimo" panose="020B0603020204030204" pitchFamily="34" charset="0"/>
            </a:endParaRPr>
          </a:p>
          <a:p>
            <a:pPr marL="571500" indent="-571500">
              <a:lnSpc>
                <a:spcPct val="150000"/>
              </a:lnSpc>
              <a:buFont typeface="Arial" panose="020B0604020202020204" pitchFamily="34" charset="0"/>
              <a:buChar char="•"/>
            </a:pPr>
            <a:endParaRPr lang="is-IS" sz="3600" dirty="0">
              <a:solidFill>
                <a:srgbClr val="11223A"/>
              </a:solidFill>
              <a:latin typeface="Setimo" panose="020B0603020204030204" pitchFamily="34" charset="0"/>
              <a:cs typeface="Setimo" panose="020B0603020204030204" pitchFamily="34" charset="0"/>
            </a:endParaRPr>
          </a:p>
        </p:txBody>
      </p:sp>
      <p:sp>
        <p:nvSpPr>
          <p:cNvPr id="2" name="TextBox 1">
            <a:extLst>
              <a:ext uri="{FF2B5EF4-FFF2-40B4-BE49-F238E27FC236}">
                <a16:creationId xmlns:a16="http://schemas.microsoft.com/office/drawing/2014/main" id="{13AC4453-A7A0-46CE-2AF5-DC73AB61569B}"/>
              </a:ext>
            </a:extLst>
          </p:cNvPr>
          <p:cNvSpPr txBox="1"/>
          <p:nvPr/>
        </p:nvSpPr>
        <p:spPr>
          <a:xfrm>
            <a:off x="9017919" y="5756230"/>
            <a:ext cx="12820106" cy="1220847"/>
          </a:xfrm>
          <a:prstGeom prst="rect">
            <a:avLst/>
          </a:prstGeom>
          <a:noFill/>
        </p:spPr>
        <p:txBody>
          <a:bodyPr wrap="square" rtlCol="0">
            <a:spAutoFit/>
          </a:bodyPr>
          <a:lstStyle/>
          <a:p>
            <a:r>
              <a:rPr lang="is-IS" sz="4400" baseline="30000" dirty="0">
                <a:solidFill>
                  <a:srgbClr val="B39271"/>
                </a:solidFill>
                <a:latin typeface="Setimo" panose="020B0603020204030204" pitchFamily="34" charset="0"/>
                <a:cs typeface="Setimo" panose="020B0603020204030204" pitchFamily="34" charset="0"/>
              </a:rPr>
              <a:t>Of lágt rakastig veldur því að timbur og óvarið rakt múrefni losar sig við raka til jafns við umhverfið.</a:t>
            </a:r>
            <a:endParaRPr lang="is-IS" sz="4400" dirty="0">
              <a:solidFill>
                <a:srgbClr val="B39271"/>
              </a:solidFill>
              <a:latin typeface="Setimo" panose="020B0603020204030204" pitchFamily="34" charset="0"/>
              <a:cs typeface="Setimo" panose="020B0603020204030204" pitchFamily="34" charset="0"/>
            </a:endParaRPr>
          </a:p>
        </p:txBody>
      </p:sp>
    </p:spTree>
    <p:extLst>
      <p:ext uri="{BB962C8B-B14F-4D97-AF65-F5344CB8AC3E}">
        <p14:creationId xmlns:p14="http://schemas.microsoft.com/office/powerpoint/2010/main" val="165686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men standing in front of stacks of logs">
            <a:extLst>
              <a:ext uri="{FF2B5EF4-FFF2-40B4-BE49-F238E27FC236}">
                <a16:creationId xmlns:a16="http://schemas.microsoft.com/office/drawing/2014/main" id="{2E5AD4BC-8A02-F49F-23D1-E2354C899DC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52525"/>
          <a:stretch/>
        </p:blipFill>
        <p:spPr>
          <a:xfrm>
            <a:off x="-1" y="-41479"/>
            <a:ext cx="9798303" cy="13777465"/>
          </a:xfrm>
          <a:prstGeom prst="rect">
            <a:avLst/>
          </a:prstGeom>
        </p:spPr>
      </p:pic>
      <p:pic>
        <p:nvPicPr>
          <p:cNvPr id="6" name="Picture 5" descr="A close up of a logo&#10;&#10;Description automatically generated">
            <a:extLst>
              <a:ext uri="{FF2B5EF4-FFF2-40B4-BE49-F238E27FC236}">
                <a16:creationId xmlns:a16="http://schemas.microsoft.com/office/drawing/2014/main" id="{5BBD329E-62F4-4B8E-9614-8DABB6BB7228}"/>
              </a:ext>
            </a:extLst>
          </p:cNvPr>
          <p:cNvPicPr>
            <a:picLocks noChangeAspect="1"/>
          </p:cNvPicPr>
          <p:nvPr/>
        </p:nvPicPr>
        <p:blipFill>
          <a:blip r:embed="rId3" cstate="email">
            <a:alphaModFix amt="41000"/>
            <a:extLst>
              <a:ext uri="{28A0092B-C50C-407E-A947-70E740481C1C}">
                <a14:useLocalDpi xmlns:a14="http://schemas.microsoft.com/office/drawing/2010/main" val="0"/>
              </a:ext>
            </a:extLst>
          </a:blip>
          <a:stretch>
            <a:fillRect/>
          </a:stretch>
        </p:blipFill>
        <p:spPr>
          <a:xfrm>
            <a:off x="-422031" y="0"/>
            <a:ext cx="24634092" cy="13856677"/>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36D4AE74-84B1-433F-B7AB-CA2E4F8D694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0116" y="-41479"/>
            <a:ext cx="24634092" cy="13856677"/>
          </a:xfrm>
          <a:prstGeom prst="rect">
            <a:avLst/>
          </a:prstGeom>
        </p:spPr>
      </p:pic>
      <p:pic>
        <p:nvPicPr>
          <p:cNvPr id="13" name="Picture 12" descr="A close up of a sign&#10;&#10;Description automatically generated">
            <a:extLst>
              <a:ext uri="{FF2B5EF4-FFF2-40B4-BE49-F238E27FC236}">
                <a16:creationId xmlns:a16="http://schemas.microsoft.com/office/drawing/2014/main" id="{9595BBEE-11CE-4979-9AD2-493B0C21EC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878678" y="2324688"/>
            <a:ext cx="1688981" cy="842385"/>
          </a:xfrm>
          <a:prstGeom prst="rect">
            <a:avLst/>
          </a:prstGeom>
        </p:spPr>
      </p:pic>
      <p:sp>
        <p:nvSpPr>
          <p:cNvPr id="14" name="TextBox 13">
            <a:extLst>
              <a:ext uri="{FF2B5EF4-FFF2-40B4-BE49-F238E27FC236}">
                <a16:creationId xmlns:a16="http://schemas.microsoft.com/office/drawing/2014/main" id="{5CB5B99E-F334-455A-B70A-902D8601CD94}"/>
              </a:ext>
            </a:extLst>
          </p:cNvPr>
          <p:cNvSpPr txBox="1"/>
          <p:nvPr/>
        </p:nvSpPr>
        <p:spPr>
          <a:xfrm>
            <a:off x="8985221" y="3597696"/>
            <a:ext cx="14209404" cy="1107996"/>
          </a:xfrm>
          <a:prstGeom prst="rect">
            <a:avLst/>
          </a:prstGeom>
          <a:noFill/>
        </p:spPr>
        <p:txBody>
          <a:bodyPr wrap="square" rtlCol="0">
            <a:spAutoFit/>
          </a:bodyPr>
          <a:lstStyle/>
          <a:p>
            <a:r>
              <a:rPr lang="is-IS" sz="6600" dirty="0">
                <a:latin typeface="Setimo" panose="020B0603020204030204" pitchFamily="34" charset="0"/>
                <a:cs typeface="Setimo" panose="020B0603020204030204" pitchFamily="34" charset="0"/>
              </a:rPr>
              <a:t>Röng efnismeðhöndlun</a:t>
            </a:r>
          </a:p>
        </p:txBody>
      </p:sp>
      <p:sp>
        <p:nvSpPr>
          <p:cNvPr id="15" name="TextBox 14">
            <a:extLst>
              <a:ext uri="{FF2B5EF4-FFF2-40B4-BE49-F238E27FC236}">
                <a16:creationId xmlns:a16="http://schemas.microsoft.com/office/drawing/2014/main" id="{83AC5040-ADE4-467B-8BB9-283EEA8111B9}"/>
              </a:ext>
            </a:extLst>
          </p:cNvPr>
          <p:cNvSpPr txBox="1"/>
          <p:nvPr/>
        </p:nvSpPr>
        <p:spPr>
          <a:xfrm>
            <a:off x="8985220" y="7217670"/>
            <a:ext cx="14484379" cy="7463262"/>
          </a:xfrm>
          <a:prstGeom prst="rect">
            <a:avLst/>
          </a:prstGeom>
          <a:noFill/>
        </p:spPr>
        <p:txBody>
          <a:bodyPr wrap="square" rtlCol="0">
            <a:spAutoFit/>
          </a:bodyPr>
          <a:lstStyle/>
          <a:p>
            <a:pPr>
              <a:lnSpc>
                <a:spcPct val="150000"/>
              </a:lnSpc>
            </a:pPr>
            <a:r>
              <a:rPr lang="en-US" sz="3600" baseline="30000" dirty="0" err="1">
                <a:solidFill>
                  <a:srgbClr val="11223A"/>
                </a:solidFill>
                <a:latin typeface="Setimo" panose="020B0603020204030204" pitchFamily="34" charset="0"/>
                <a:cs typeface="Setimo" panose="020B0603020204030204" pitchFamily="34" charset="0"/>
              </a:rPr>
              <a:t>Röng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efnismeðferð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felur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meðal</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annars</a:t>
            </a:r>
            <a:r>
              <a:rPr lang="en-US" sz="3600" baseline="30000" dirty="0">
                <a:solidFill>
                  <a:srgbClr val="11223A"/>
                </a:solidFill>
                <a:latin typeface="Setimo" panose="020B0603020204030204" pitchFamily="34" charset="0"/>
                <a:cs typeface="Setimo" panose="020B0603020204030204" pitchFamily="34" charset="0"/>
              </a:rPr>
              <a:t> í </a:t>
            </a:r>
            <a:r>
              <a:rPr lang="en-US" sz="3600" baseline="30000" dirty="0" err="1">
                <a:solidFill>
                  <a:srgbClr val="11223A"/>
                </a:solidFill>
                <a:latin typeface="Setimo" panose="020B0603020204030204" pitchFamily="34" charset="0"/>
                <a:cs typeface="Setimo" panose="020B0603020204030204" pitchFamily="34" charset="0"/>
              </a:rPr>
              <a:t>sér</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vara</a:t>
            </a:r>
            <a:r>
              <a:rPr lang="en-US" sz="3600" baseline="30000" dirty="0">
                <a:solidFill>
                  <a:srgbClr val="11223A"/>
                </a:solidFill>
                <a:latin typeface="Setimo" panose="020B0603020204030204" pitchFamily="34" charset="0"/>
                <a:cs typeface="Setimo" panose="020B0603020204030204" pitchFamily="34" charset="0"/>
              </a:rPr>
              <a:t> er </a:t>
            </a:r>
            <a:r>
              <a:rPr lang="en-US" sz="3600" baseline="30000" dirty="0" err="1">
                <a:solidFill>
                  <a:srgbClr val="11223A"/>
                </a:solidFill>
                <a:latin typeface="Setimo" panose="020B0603020204030204" pitchFamily="34" charset="0"/>
                <a:cs typeface="Setimo" panose="020B0603020204030204" pitchFamily="34" charset="0"/>
              </a:rPr>
              <a:t>geymd</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til</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skemmri</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eða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lengri</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tíma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óvarin</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fyrir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raka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til</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dæmis</a:t>
            </a:r>
            <a:r>
              <a:rPr lang="en-US" sz="3600" baseline="30000" dirty="0">
                <a:solidFill>
                  <a:srgbClr val="11223A"/>
                </a:solidFill>
                <a:latin typeface="Setimo" panose="020B0603020204030204" pitchFamily="34" charset="0"/>
                <a:cs typeface="Setimo" panose="020B0603020204030204" pitchFamily="34" charset="0"/>
              </a:rPr>
              <a:t> regni </a:t>
            </a:r>
            <a:r>
              <a:rPr lang="en-US" sz="3600" baseline="30000" dirty="0" err="1">
                <a:solidFill>
                  <a:srgbClr val="11223A"/>
                </a:solidFill>
                <a:latin typeface="Setimo" panose="020B0603020204030204" pitchFamily="34" charset="0"/>
                <a:cs typeface="Setimo" panose="020B0603020204030204" pitchFamily="34" charset="0"/>
              </a:rPr>
              <a:t>eða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snjó</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og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miklum</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hitabreytingum</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raki </a:t>
            </a:r>
            <a:r>
              <a:rPr lang="en-US" sz="3600" baseline="30000" dirty="0" err="1">
                <a:solidFill>
                  <a:srgbClr val="11223A"/>
                </a:solidFill>
                <a:latin typeface="Setimo" panose="020B0603020204030204" pitchFamily="34" charset="0"/>
                <a:cs typeface="Setimo" panose="020B0603020204030204" pitchFamily="34" charset="0"/>
              </a:rPr>
              <a:t>kemst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undir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rakavarnarlag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og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safnast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þar</a:t>
            </a:r>
            <a:r>
              <a:rPr lang="en-US" sz="3600" baseline="30000" dirty="0">
                <a:solidFill>
                  <a:srgbClr val="11223A"/>
                </a:solidFill>
                <a:latin typeface="Setimo" panose="020B0603020204030204" pitchFamily="34" charset="0"/>
                <a:cs typeface="Setimo" panose="020B0603020204030204" pitchFamily="34" charset="0"/>
              </a:rPr>
              <a:t> saman.</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byggingarvara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liggur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óvarin</a:t>
            </a:r>
            <a:r>
              <a:rPr lang="en-US" sz="3600" baseline="30000" dirty="0">
                <a:solidFill>
                  <a:srgbClr val="11223A"/>
                </a:solidFill>
                <a:latin typeface="Setimo" panose="020B0603020204030204" pitchFamily="34" charset="0"/>
                <a:cs typeface="Setimo" panose="020B0603020204030204" pitchFamily="34" charset="0"/>
              </a:rPr>
              <a:t> á </a:t>
            </a:r>
            <a:r>
              <a:rPr lang="en-US" sz="3600" baseline="30000" dirty="0" err="1">
                <a:solidFill>
                  <a:srgbClr val="11223A"/>
                </a:solidFill>
                <a:latin typeface="Setimo" panose="020B0603020204030204" pitchFamily="34" charset="0"/>
                <a:cs typeface="Setimo" panose="020B0603020204030204" pitchFamily="34" charset="0"/>
              </a:rPr>
              <a:t>jörðu</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vara</a:t>
            </a:r>
            <a:r>
              <a:rPr lang="en-US" sz="3600" baseline="30000" dirty="0">
                <a:solidFill>
                  <a:srgbClr val="11223A"/>
                </a:solidFill>
                <a:latin typeface="Setimo" panose="020B0603020204030204" pitchFamily="34" charset="0"/>
                <a:cs typeface="Setimo" panose="020B0603020204030204" pitchFamily="34" charset="0"/>
              </a:rPr>
              <a:t> er </a:t>
            </a:r>
            <a:r>
              <a:rPr lang="en-US" sz="3600" baseline="30000" dirty="0" err="1">
                <a:solidFill>
                  <a:srgbClr val="11223A"/>
                </a:solidFill>
                <a:latin typeface="Setimo" panose="020B0603020204030204" pitchFamily="34" charset="0"/>
                <a:cs typeface="Setimo" panose="020B0603020204030204" pitchFamily="34" charset="0"/>
              </a:rPr>
              <a:t>flutt</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óvarin</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fyrir</a:t>
            </a:r>
            <a:r>
              <a:rPr lang="en-US" sz="3600" baseline="30000" dirty="0">
                <a:solidFill>
                  <a:srgbClr val="11223A"/>
                </a:solidFill>
                <a:latin typeface="Setimo" panose="020B0603020204030204" pitchFamily="34" charset="0"/>
                <a:cs typeface="Setimo" panose="020B0603020204030204" pitchFamily="34" charset="0"/>
              </a:rPr>
              <a:t> regni </a:t>
            </a:r>
            <a:r>
              <a:rPr lang="en-US" sz="3600" baseline="30000" dirty="0" err="1">
                <a:solidFill>
                  <a:srgbClr val="11223A"/>
                </a:solidFill>
                <a:latin typeface="Setimo" panose="020B0603020204030204" pitchFamily="34" charset="0"/>
                <a:cs typeface="Setimo" panose="020B0603020204030204" pitchFamily="34" charset="0"/>
              </a:rPr>
              <a:t>og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miklum</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hitabreytingum</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röng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notkun</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vinnutækja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lyftarar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kerrur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vinnvélar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skemmir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rispar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eða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brýtur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vöruna</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ekki er </a:t>
            </a:r>
            <a:r>
              <a:rPr lang="en-US" sz="3600" baseline="30000" dirty="0" err="1">
                <a:solidFill>
                  <a:srgbClr val="11223A"/>
                </a:solidFill>
                <a:latin typeface="Setimo" panose="020B0603020204030204" pitchFamily="34" charset="0"/>
                <a:cs typeface="Setimo" panose="020B0603020204030204" pitchFamily="34" charset="0"/>
              </a:rPr>
              <a:t>borin</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virðing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fyrir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verðmæti</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byggingarvörunnar</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loft </a:t>
            </a:r>
            <a:r>
              <a:rPr lang="en-US" sz="3600" baseline="30000" dirty="0" err="1">
                <a:solidFill>
                  <a:srgbClr val="11223A"/>
                </a:solidFill>
                <a:latin typeface="Setimo" panose="020B0603020204030204" pitchFamily="34" charset="0"/>
                <a:cs typeface="Setimo" panose="020B0603020204030204" pitchFamily="34" charset="0"/>
              </a:rPr>
              <a:t>nær</a:t>
            </a:r>
            <a:r>
              <a:rPr lang="en-US" sz="3600" baseline="30000" dirty="0">
                <a:solidFill>
                  <a:srgbClr val="11223A"/>
                </a:solidFill>
                <a:latin typeface="Setimo" panose="020B0603020204030204" pitchFamily="34" charset="0"/>
                <a:cs typeface="Setimo" panose="020B0603020204030204" pitchFamily="34" charset="0"/>
              </a:rPr>
              <a:t> ekki </a:t>
            </a: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leika</a:t>
            </a:r>
            <a:r>
              <a:rPr lang="en-US" sz="3600" baseline="30000" dirty="0">
                <a:solidFill>
                  <a:srgbClr val="11223A"/>
                </a:solidFill>
                <a:latin typeface="Setimo" panose="020B0603020204030204" pitchFamily="34" charset="0"/>
                <a:cs typeface="Setimo" panose="020B0603020204030204" pitchFamily="34" charset="0"/>
              </a:rPr>
              <a:t> um </a:t>
            </a:r>
            <a:r>
              <a:rPr lang="en-US" sz="3600" baseline="30000" dirty="0" err="1">
                <a:solidFill>
                  <a:srgbClr val="11223A"/>
                </a:solidFill>
                <a:latin typeface="Setimo" panose="020B0603020204030204" pitchFamily="34" charset="0"/>
                <a:cs typeface="Setimo" panose="020B0603020204030204" pitchFamily="34" charset="0"/>
              </a:rPr>
              <a:t>timburvörur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og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uppsafnaður</a:t>
            </a:r>
            <a:r>
              <a:rPr lang="en-US" sz="3600" baseline="30000" dirty="0">
                <a:solidFill>
                  <a:srgbClr val="11223A"/>
                </a:solidFill>
                <a:latin typeface="Setimo" panose="020B0603020204030204" pitchFamily="34" charset="0"/>
                <a:cs typeface="Setimo" panose="020B0603020204030204" pitchFamily="34" charset="0"/>
              </a:rPr>
              <a:t> raki </a:t>
            </a:r>
            <a:r>
              <a:rPr lang="en-US" sz="3600" baseline="30000" dirty="0" err="1">
                <a:solidFill>
                  <a:srgbClr val="11223A"/>
                </a:solidFill>
                <a:latin typeface="Setimo" panose="020B0603020204030204" pitchFamily="34" charset="0"/>
                <a:cs typeface="Setimo" panose="020B0603020204030204" pitchFamily="34" charset="0"/>
              </a:rPr>
              <a:t>nær</a:t>
            </a:r>
            <a:r>
              <a:rPr lang="en-US" sz="3600" baseline="30000" dirty="0">
                <a:solidFill>
                  <a:srgbClr val="11223A"/>
                </a:solidFill>
                <a:latin typeface="Setimo" panose="020B0603020204030204" pitchFamily="34" charset="0"/>
                <a:cs typeface="Setimo" panose="020B0603020204030204" pitchFamily="34" charset="0"/>
              </a:rPr>
              <a:t> ekki </a:t>
            </a: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leita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út</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vara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með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skerta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eiginleika</a:t>
            </a:r>
            <a:r>
              <a:rPr lang="en-US" sz="3600" baseline="30000" dirty="0">
                <a:solidFill>
                  <a:srgbClr val="11223A"/>
                </a:solidFill>
                <a:latin typeface="Setimo" panose="020B0603020204030204" pitchFamily="34" charset="0"/>
                <a:cs typeface="Setimo" panose="020B0603020204030204" pitchFamily="34" charset="0"/>
              </a:rPr>
              <a:t> er </a:t>
            </a:r>
            <a:r>
              <a:rPr lang="en-US" sz="3600" baseline="30000" dirty="0" err="1">
                <a:solidFill>
                  <a:srgbClr val="11223A"/>
                </a:solidFill>
                <a:latin typeface="Setimo" panose="020B0603020204030204" pitchFamily="34" charset="0"/>
                <a:cs typeface="Setimo" panose="020B0603020204030204" pitchFamily="34" charset="0"/>
              </a:rPr>
              <a:t>notuð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þar</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sem</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fullra</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eiginleika</a:t>
            </a:r>
            <a:r>
              <a:rPr lang="en-US" sz="3600" baseline="30000" dirty="0">
                <a:solidFill>
                  <a:srgbClr val="11223A"/>
                </a:solidFill>
                <a:latin typeface="Setimo" panose="020B0603020204030204" pitchFamily="34" charset="0"/>
                <a:cs typeface="Setimo" panose="020B0603020204030204" pitchFamily="34" charset="0"/>
              </a:rPr>
              <a:t> er </a:t>
            </a:r>
            <a:r>
              <a:rPr lang="en-US" sz="3600" baseline="30000" dirty="0" err="1">
                <a:solidFill>
                  <a:srgbClr val="11223A"/>
                </a:solidFill>
                <a:latin typeface="Setimo" panose="020B0603020204030204" pitchFamily="34" charset="0"/>
                <a:cs typeface="Setimo" panose="020B0603020204030204" pitchFamily="34" charset="0"/>
              </a:rPr>
              <a:t>krafist</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röng</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vara</a:t>
            </a:r>
            <a:r>
              <a:rPr lang="en-US" sz="3600" baseline="30000" dirty="0">
                <a:solidFill>
                  <a:srgbClr val="11223A"/>
                </a:solidFill>
                <a:latin typeface="Setimo" panose="020B0603020204030204" pitchFamily="34" charset="0"/>
                <a:cs typeface="Setimo" panose="020B0603020204030204" pitchFamily="34" charset="0"/>
              </a:rPr>
              <a:t> er </a:t>
            </a:r>
            <a:r>
              <a:rPr lang="en-US" sz="3600" baseline="30000" dirty="0" err="1">
                <a:solidFill>
                  <a:srgbClr val="11223A"/>
                </a:solidFill>
                <a:latin typeface="Setimo" panose="020B0603020204030204" pitchFamily="34" charset="0"/>
                <a:cs typeface="Setimo" panose="020B0603020204030204" pitchFamily="34" charset="0"/>
              </a:rPr>
              <a:t>notuð</a:t>
            </a:r>
            <a:r>
              <a:rPr lang="en-US" sz="3600" baseline="30000" dirty="0">
                <a:solidFill>
                  <a:srgbClr val="11223A"/>
                </a:solidFill>
                <a:latin typeface="Setimo" panose="020B0603020204030204" pitchFamily="34" charset="0"/>
                <a:cs typeface="Setimo" panose="020B0603020204030204" pitchFamily="34" charset="0"/>
              </a:rPr>
              <a:t>.</a:t>
            </a:r>
          </a:p>
          <a:p>
            <a:pPr marL="571500" indent="-571500">
              <a:lnSpc>
                <a:spcPct val="150000"/>
              </a:lnSpc>
              <a:buFont typeface="Arial" panose="020B0604020202020204" pitchFamily="34" charset="0"/>
              <a:buChar char="•"/>
            </a:pP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ekki er </a:t>
            </a:r>
            <a:r>
              <a:rPr lang="en-US" sz="3600" baseline="30000" dirty="0" err="1">
                <a:solidFill>
                  <a:srgbClr val="11223A"/>
                </a:solidFill>
                <a:latin typeface="Setimo" panose="020B0603020204030204" pitchFamily="34" charset="0"/>
                <a:cs typeface="Setimo" panose="020B0603020204030204" pitchFamily="34" charset="0"/>
              </a:rPr>
              <a:t>verið</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að</a:t>
            </a:r>
            <a:r>
              <a:rPr lang="en-US" sz="3600" baseline="30000" dirty="0">
                <a:solidFill>
                  <a:srgbClr val="11223A"/>
                </a:solidFill>
                <a:latin typeface="Setimo" panose="020B0603020204030204" pitchFamily="34" charset="0"/>
                <a:cs typeface="Setimo" panose="020B0603020204030204" pitchFamily="34" charset="0"/>
              </a:rPr>
              <a:t> nota saman </a:t>
            </a:r>
            <a:r>
              <a:rPr lang="en-US" sz="3600" baseline="30000" dirty="0" err="1">
                <a:solidFill>
                  <a:srgbClr val="11223A"/>
                </a:solidFill>
                <a:latin typeface="Setimo" panose="020B0603020204030204" pitchFamily="34" charset="0"/>
                <a:cs typeface="Setimo" panose="020B0603020204030204" pitchFamily="34" charset="0"/>
              </a:rPr>
              <a:t>kerfi</a:t>
            </a:r>
            <a:r>
              <a:rPr lang="en-US" sz="3600" baseline="30000" dirty="0">
                <a:solidFill>
                  <a:srgbClr val="11223A"/>
                </a:solidFill>
                <a:latin typeface="Setimo" panose="020B0603020204030204" pitchFamily="34" charset="0"/>
                <a:cs typeface="Setimo" panose="020B0603020204030204" pitchFamily="34" charset="0"/>
              </a:rPr>
              <a:t> </a:t>
            </a:r>
            <a:r>
              <a:rPr lang="en-US" sz="3600" baseline="30000" dirty="0" err="1">
                <a:solidFill>
                  <a:srgbClr val="11223A"/>
                </a:solidFill>
                <a:latin typeface="Setimo" panose="020B0603020204030204" pitchFamily="34" charset="0"/>
                <a:cs typeface="Setimo" panose="020B0603020204030204" pitchFamily="34" charset="0"/>
              </a:rPr>
              <a:t>vara</a:t>
            </a:r>
            <a:r>
              <a:rPr lang="en-US" sz="3600" baseline="30000" dirty="0">
                <a:solidFill>
                  <a:srgbClr val="11223A"/>
                </a:solidFill>
                <a:latin typeface="Setimo" panose="020B0603020204030204" pitchFamily="34" charset="0"/>
                <a:cs typeface="Setimo" panose="020B0603020204030204" pitchFamily="34" charset="0"/>
              </a:rPr>
              <a:t>.</a:t>
            </a:r>
          </a:p>
          <a:p>
            <a:pPr>
              <a:lnSpc>
                <a:spcPct val="150000"/>
              </a:lnSpc>
            </a:pPr>
            <a:endParaRPr lang="is-IS" sz="3600" dirty="0">
              <a:solidFill>
                <a:srgbClr val="11223A"/>
              </a:solidFill>
              <a:latin typeface="Setimo" panose="020B0603020204030204" pitchFamily="34" charset="0"/>
              <a:cs typeface="Setimo" panose="020B0603020204030204" pitchFamily="34" charset="0"/>
            </a:endParaRPr>
          </a:p>
        </p:txBody>
      </p:sp>
      <p:sp>
        <p:nvSpPr>
          <p:cNvPr id="16" name="TextBox 15">
            <a:extLst>
              <a:ext uri="{FF2B5EF4-FFF2-40B4-BE49-F238E27FC236}">
                <a16:creationId xmlns:a16="http://schemas.microsoft.com/office/drawing/2014/main" id="{550EDEB3-7E19-477A-8A25-21A1427E7382}"/>
              </a:ext>
            </a:extLst>
          </p:cNvPr>
          <p:cNvSpPr txBox="1"/>
          <p:nvPr/>
        </p:nvSpPr>
        <p:spPr>
          <a:xfrm>
            <a:off x="9017919" y="5637153"/>
            <a:ext cx="13295982" cy="1446550"/>
          </a:xfrm>
          <a:prstGeom prst="rect">
            <a:avLst/>
          </a:prstGeom>
          <a:noFill/>
        </p:spPr>
        <p:txBody>
          <a:bodyPr wrap="square" rtlCol="0">
            <a:spAutoFit/>
          </a:bodyPr>
          <a:lstStyle/>
          <a:p>
            <a:r>
              <a:rPr lang="is-IS" sz="4400" b="1" baseline="30000" dirty="0">
                <a:solidFill>
                  <a:srgbClr val="B39271"/>
                </a:solidFill>
                <a:latin typeface="Setimo" panose="020B0603020204030204" pitchFamily="34" charset="0"/>
                <a:cs typeface="Setimo" panose="020B0603020204030204" pitchFamily="34" charset="0"/>
              </a:rPr>
              <a:t>Meðhöndlun</a:t>
            </a:r>
            <a:r>
              <a:rPr lang="is-IS" sz="4400" baseline="30000" dirty="0">
                <a:solidFill>
                  <a:srgbClr val="B39271"/>
                </a:solidFill>
                <a:latin typeface="Setimo" panose="020B0603020204030204" pitchFamily="34" charset="0"/>
                <a:cs typeface="Setimo" panose="020B0603020204030204" pitchFamily="34" charset="0"/>
              </a:rPr>
              <a:t> á byggingarvörum skiptir miklu máli. Fura og greni eru sem dæmi mjúkviðir. Auðvelt er að valda lyftaraskemmdum, marka viðinn eða skerða eiginleika með því að sýna ekki </a:t>
            </a:r>
            <a:r>
              <a:rPr lang="is-IS" sz="4400" b="1" baseline="30000" dirty="0" err="1">
                <a:solidFill>
                  <a:srgbClr val="B39271"/>
                </a:solidFill>
                <a:latin typeface="Setimo" panose="020B0603020204030204" pitchFamily="34" charset="0"/>
                <a:cs typeface="Setimo" panose="020B0603020204030204" pitchFamily="34" charset="0"/>
              </a:rPr>
              <a:t>aðgæslu</a:t>
            </a:r>
            <a:r>
              <a:rPr lang="is-IS" sz="4400" baseline="30000" dirty="0">
                <a:solidFill>
                  <a:srgbClr val="B39271"/>
                </a:solidFill>
                <a:latin typeface="Setimo" panose="020B0603020204030204" pitchFamily="34" charset="0"/>
                <a:cs typeface="Setimo" panose="020B0603020204030204" pitchFamily="34" charset="0"/>
              </a:rPr>
              <a:t>.</a:t>
            </a:r>
          </a:p>
        </p:txBody>
      </p:sp>
    </p:spTree>
    <p:extLst>
      <p:ext uri="{BB962C8B-B14F-4D97-AF65-F5344CB8AC3E}">
        <p14:creationId xmlns:p14="http://schemas.microsoft.com/office/powerpoint/2010/main" val="2665027516"/>
      </p:ext>
    </p:extLst>
  </p:cSld>
  <p:clrMapOvr>
    <a:masterClrMapping/>
  </p:clrMapOvr>
</p:sld>
</file>

<file path=ppt/theme/theme1.xml><?xml version="1.0" encoding="utf-8"?>
<a:theme xmlns:a="http://schemas.openxmlformats.org/drawingml/2006/main" name="Office Theme">
  <a:themeElements>
    <a:clrScheme name="HMS Litir">
      <a:dk1>
        <a:srgbClr val="11223A"/>
      </a:dk1>
      <a:lt1>
        <a:srgbClr val="FFFFFF"/>
      </a:lt1>
      <a:dk2>
        <a:srgbClr val="11223A"/>
      </a:dk2>
      <a:lt2>
        <a:srgbClr val="F3F7FB"/>
      </a:lt2>
      <a:accent1>
        <a:srgbClr val="92B1B0"/>
      </a:accent1>
      <a:accent2>
        <a:srgbClr val="B39271"/>
      </a:accent2>
      <a:accent3>
        <a:srgbClr val="E25E5C"/>
      </a:accent3>
      <a:accent4>
        <a:srgbClr val="7CC3C2"/>
      </a:accent4>
      <a:accent5>
        <a:srgbClr val="5184A8"/>
      </a:accent5>
      <a:accent6>
        <a:srgbClr val="7C4804"/>
      </a:accent6>
      <a:hlink>
        <a:srgbClr val="122339"/>
      </a:hlink>
      <a:folHlink>
        <a:srgbClr val="122339"/>
      </a:folHlink>
    </a:clrScheme>
    <a:fontScheme name="Custom 1">
      <a:majorFont>
        <a:latin typeface="Setimo"/>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111673</TotalTime>
  <Words>2850</Words>
  <Application>Microsoft Office PowerPoint</Application>
  <PresentationFormat>Custom</PresentationFormat>
  <Paragraphs>194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Lato Light</vt:lpstr>
      <vt:lpstr>Poppins Medium</vt:lpstr>
      <vt:lpstr>Setimo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Birgir Breiðfjörð – HMS</dc:creator>
  <cp:keywords/>
  <dc:description/>
  <cp:lastModifiedBy>Snæbjörn Reynir Rafnsson</cp:lastModifiedBy>
  <cp:revision>15268</cp:revision>
  <cp:lastPrinted>2024-11-13T13:11:14Z</cp:lastPrinted>
  <dcterms:created xsi:type="dcterms:W3CDTF">2014-11-12T21:47:38Z</dcterms:created>
  <dcterms:modified xsi:type="dcterms:W3CDTF">2024-12-16T14:36:53Z</dcterms:modified>
  <cp:category/>
</cp:coreProperties>
</file>