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75" r:id="rId4"/>
    <p:sldId id="276" r:id="rId5"/>
    <p:sldId id="274" r:id="rId6"/>
    <p:sldId id="277" r:id="rId7"/>
    <p:sldId id="278" r:id="rId8"/>
    <p:sldId id="279" r:id="rId9"/>
    <p:sldId id="280" r:id="rId10"/>
    <p:sldId id="281" r:id="rId11"/>
    <p:sldId id="282" r:id="rId12"/>
    <p:sldId id="268" r:id="rId13"/>
    <p:sldId id="272" r:id="rId14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020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210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491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3454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6575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308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669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06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159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3503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4616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540E-AE07-4C51-A3CD-3908CA13D30F}" type="datetimeFigureOut">
              <a:rPr lang="is-IS" smtClean="0"/>
              <a:t>26.2.2018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A6F0-275B-43AD-BCCE-9702166F60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888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7100" y="3701145"/>
            <a:ext cx="10337800" cy="2525486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MW Type Global Pro Regular" pitchFamily="2" charset="0"/>
                <a:cs typeface="BMW Type Global Pro Regular" pitchFamily="2" charset="0"/>
              </a:rPr>
              <a:t>RAFBÍLAR Á ÍSLANDI</a:t>
            </a:r>
          </a:p>
          <a:p>
            <a:pPr algn="ctr"/>
            <a:r>
              <a:rPr lang="is-I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MW Type Global Pro Regular" pitchFamily="2" charset="0"/>
                <a:cs typeface="BMW Type Global Pro Regular" pitchFamily="2" charset="0"/>
              </a:rPr>
              <a:t>Staðan | Reynslan | Væntingarnar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622" y="1084051"/>
            <a:ext cx="6277266" cy="1227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6947" y="2596551"/>
            <a:ext cx="6888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b="1" dirty="0" smtClean="0">
                <a:solidFill>
                  <a:schemeClr val="bg1">
                    <a:lumMod val="95000"/>
                  </a:schemeClr>
                </a:solidFill>
              </a:rPr>
              <a:t>Jón Trausti ólafsson, formaður </a:t>
            </a:r>
            <a:r>
              <a:rPr lang="is-IS" sz="2400" b="1" dirty="0" err="1" smtClean="0">
                <a:solidFill>
                  <a:schemeClr val="bg1">
                    <a:lumMod val="95000"/>
                  </a:schemeClr>
                </a:solidFill>
              </a:rPr>
              <a:t>Bílgreinasambandsins</a:t>
            </a:r>
            <a:endParaRPr lang="is-I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jeffmcclung.files.wordpress.com/2014/02/next-steps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/>
          <a:stretch/>
        </p:blipFill>
        <p:spPr bwMode="auto">
          <a:xfrm>
            <a:off x="391885" y="1742003"/>
            <a:ext cx="6167315" cy="4572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65125"/>
            <a:ext cx="7772400" cy="1325563"/>
          </a:xfrm>
        </p:spPr>
        <p:txBody>
          <a:bodyPr anchor="t">
            <a:normAutofit/>
          </a:bodyPr>
          <a:lstStyle/>
          <a:p>
            <a: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Skynsöm næstu skref</a:t>
            </a:r>
            <a:endParaRPr lang="is-IS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9750" y="1683947"/>
            <a:ext cx="5329697" cy="5074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9263" indent="-36195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Opinber ívilnun er nauðsynleg til þess að raunhæfur árangur náist í rafbílavæðingu á næstu árum</a:t>
            </a:r>
          </a:p>
          <a:p>
            <a:pPr marL="449263" indent="-361950">
              <a:buFont typeface="Arial" panose="020B0604020202020204" pitchFamily="34" charset="0"/>
              <a:buChar char="•"/>
            </a:pPr>
            <a:endParaRPr lang="is-IS" sz="12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49263" indent="-36195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Afnámsáæltun opinberra styrkja þarf að liggja fyrir og vera bundin við fjöldamarkið sem og tímabundin (t.d. 5.000 rafbílar skráðir eða árið 2020, hvort sem kemur á undan)</a:t>
            </a:r>
          </a:p>
          <a:p>
            <a:pPr marL="449263" indent="-361950">
              <a:buFont typeface="Arial" panose="020B0604020202020204" pitchFamily="34" charset="0"/>
              <a:buChar char="•"/>
            </a:pPr>
            <a:endParaRPr lang="is-IS" sz="12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49263" indent="-36195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Afnám opinberra styrkja þarf að vera í föstu ferli frá því að markmið næst – t.d. 3 ár ?</a:t>
            </a:r>
          </a:p>
          <a:p>
            <a:pPr marL="449263" indent="-361950">
              <a:buFont typeface="Arial" panose="020B0604020202020204" pitchFamily="34" charset="0"/>
              <a:buChar char="•"/>
            </a:pPr>
            <a:endParaRPr lang="is-IS" sz="12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49263" indent="-36195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Slík áætlun mun skapa rými til langtíma-fjárfestinga bæði í sölu og þjónustu sem og í dreifikerfi hleðslustöðva og styrkingu grunn-nets</a:t>
            </a:r>
          </a:p>
          <a:p>
            <a:pPr marL="449263" indent="-361950">
              <a:buFont typeface="Arial" panose="020B0604020202020204" pitchFamily="34" charset="0"/>
              <a:buChar char="•"/>
            </a:pPr>
            <a:endParaRPr lang="is-IS" sz="12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49263" indent="-36195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Viðbótarívilnanir:</a:t>
            </a:r>
          </a:p>
          <a:p>
            <a:pPr marL="711200" lvl="1" indent="-261938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Leiga rafbíla verði einnig án VSK</a:t>
            </a:r>
          </a:p>
          <a:p>
            <a:pPr marL="711200" lvl="1" indent="-261938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Lægri hlunnindaskattar vegna rafbíla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0032" y="1040828"/>
            <a:ext cx="500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41897" y="1007535"/>
            <a:ext cx="5003800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Ef það er vilji fyrir rafbílavæðingu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reatenergychallengeblog.com/wp-content/uploads/2012/10/20120802_garage_pix21661_large-590x3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r="6497"/>
          <a:stretch/>
        </p:blipFill>
        <p:spPr bwMode="auto">
          <a:xfrm>
            <a:off x="348342" y="1742003"/>
            <a:ext cx="6241143" cy="4572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65125"/>
            <a:ext cx="7772400" cy="1325563"/>
          </a:xfrm>
        </p:spPr>
        <p:txBody>
          <a:bodyPr anchor="t">
            <a:normAutofit/>
          </a:bodyPr>
          <a:lstStyle/>
          <a:p>
            <a: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Af hverju að styðja við rafbílavæðingu?</a:t>
            </a:r>
            <a:endParaRPr lang="is-IS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9750" y="1683947"/>
            <a:ext cx="5075947" cy="5074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9263" indent="-3619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Í heildina, langbesti kosturinn fyrir </a:t>
            </a: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þjóðarhag</a:t>
            </a:r>
          </a:p>
          <a:p>
            <a:pPr marL="449263" indent="-361950">
              <a:buFont typeface="Arial" panose="020B0604020202020204" pitchFamily="34" charset="0"/>
              <a:buChar char="•"/>
            </a:pP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49263" indent="-36195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Rafbílar eru </a:t>
            </a: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dýrari í </a:t>
            </a: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framleiðslu enn sem komið er og eftirspurn myndi hrynja án ívilnana</a:t>
            </a: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49263" indent="-361950">
              <a:buFont typeface="Arial" panose="020B0604020202020204" pitchFamily="34" charset="0"/>
              <a:buChar char="•"/>
            </a:pPr>
            <a:endParaRPr lang="is-IS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49263" indent="-36195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Hröð </a:t>
            </a: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þróun sem mun lækka verð á rafbílum á næstu 3-4 </a:t>
            </a: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árum</a:t>
            </a:r>
          </a:p>
          <a:p>
            <a:pPr marL="449263" indent="-361950">
              <a:buFont typeface="Arial" panose="020B0604020202020204" pitchFamily="34" charset="0"/>
              <a:buChar char="•"/>
            </a:pP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49263" indent="-36195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Flott </a:t>
            </a: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ímynd fyrir landið og ferðamannaiðnaðinn</a:t>
            </a:r>
          </a:p>
          <a:p>
            <a:pPr marL="449263" indent="-361950">
              <a:buFont typeface="Arial" panose="020B0604020202020204" pitchFamily="34" charset="0"/>
              <a:buChar char="•"/>
            </a:pPr>
            <a:endParaRPr lang="is-IS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49263" indent="-36195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Eykur </a:t>
            </a: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kostaðarvitund fólks og stuðlar að hagkvæmari rekstri vísitölufjölskyldunnar </a:t>
            </a:r>
            <a:endParaRPr lang="is-IS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49263" indent="-361950">
              <a:buFont typeface="Arial" panose="020B0604020202020204" pitchFamily="34" charset="0"/>
              <a:buChar char="•"/>
            </a:pP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49263" indent="-36195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Mun hagkvæmari orkunýting, allt að 90% frá </a:t>
            </a:r>
            <a:r>
              <a:rPr lang="is-IS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„brunni </a:t>
            </a: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til hjóla“</a:t>
            </a: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0032" y="1040828"/>
            <a:ext cx="500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41897" y="1007535"/>
            <a:ext cx="5003800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Hver er ávinningurinn?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64" y="6278686"/>
            <a:ext cx="2961736" cy="5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65125"/>
            <a:ext cx="5893308" cy="1325563"/>
          </a:xfrm>
        </p:spPr>
        <p:txBody>
          <a:bodyPr>
            <a:normAutofit/>
          </a:bodyPr>
          <a:lstStyle/>
          <a:p>
            <a:r>
              <a:rPr lang="is-I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Ekki einungis rafbílar...</a:t>
            </a:r>
            <a:endParaRPr lang="is-I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1696" y="2051099"/>
            <a:ext cx="3831336" cy="2959431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+mj-lt"/>
              <a:buAutoNum type="arabicPeriod"/>
            </a:pPr>
            <a:r>
              <a:rPr lang="is-IS" sz="2000" dirty="0" smtClean="0">
                <a:ea typeface="BMW Type Global Pro Regular" pitchFamily="2" charset="0"/>
                <a:cs typeface="BMW Type Global Pro Regular" pitchFamily="2" charset="0"/>
              </a:rPr>
              <a:t>Rafbílar (100%)</a:t>
            </a:r>
          </a:p>
          <a:p>
            <a:pPr marL="457200" indent="-457200">
              <a:buFont typeface="+mj-lt"/>
              <a:buAutoNum type="arabicPeriod"/>
            </a:pPr>
            <a:endParaRPr lang="is-IS" sz="2000" dirty="0" smtClean="0"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s-IS" sz="2000" dirty="0" smtClean="0">
                <a:ea typeface="BMW Type Global Pro Regular" pitchFamily="2" charset="0"/>
                <a:cs typeface="BMW Type Global Pro Regular" pitchFamily="2" charset="0"/>
              </a:rPr>
              <a:t>Tengitvinnbílar (Plug in)</a:t>
            </a:r>
          </a:p>
          <a:p>
            <a:pPr marL="457200" indent="-457200">
              <a:buFont typeface="+mj-lt"/>
              <a:buAutoNum type="arabicPeriod"/>
            </a:pPr>
            <a:endParaRPr lang="is-IS" sz="2000" dirty="0" smtClean="0"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s-IS" sz="2000" dirty="0" smtClean="0">
                <a:ea typeface="BMW Type Global Pro Regular" pitchFamily="2" charset="0"/>
                <a:cs typeface="BMW Type Global Pro Regular" pitchFamily="2" charset="0"/>
              </a:rPr>
              <a:t>Fuel Cell (Vetni í rafmagn)</a:t>
            </a:r>
          </a:p>
          <a:p>
            <a:pPr marL="457200" indent="-457200">
              <a:buFont typeface="+mj-lt"/>
              <a:buAutoNum type="arabicPeriod"/>
            </a:pPr>
            <a:endParaRPr lang="is-IS" sz="2000" dirty="0" smtClean="0"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s-IS" sz="2000" dirty="0" smtClean="0">
                <a:ea typeface="BMW Type Global Pro Regular" pitchFamily="2" charset="0"/>
                <a:cs typeface="BMW Type Global Pro Regular" pitchFamily="2" charset="0"/>
              </a:rPr>
              <a:t>Vetnisbílar</a:t>
            </a:r>
          </a:p>
          <a:p>
            <a:pPr marL="457200" indent="-457200">
              <a:buFont typeface="+mj-lt"/>
              <a:buAutoNum type="arabicPeriod"/>
            </a:pPr>
            <a:endParaRPr lang="is-IS" sz="2000" dirty="0" smtClean="0"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s-IS" sz="2000" dirty="0" smtClean="0">
                <a:ea typeface="BMW Type Global Pro Regular" pitchFamily="2" charset="0"/>
                <a:cs typeface="BMW Type Global Pro Regular" pitchFamily="2" charset="0"/>
              </a:rPr>
              <a:t>Metan bílar</a:t>
            </a:r>
          </a:p>
          <a:p>
            <a:pPr marL="457200" indent="-457200">
              <a:buFont typeface="+mj-lt"/>
              <a:buAutoNum type="arabicPeriod"/>
            </a:pPr>
            <a:endParaRPr lang="is-IS" sz="2000" dirty="0">
              <a:ea typeface="BMW Type Global Pro Regular" pitchFamily="2" charset="0"/>
              <a:cs typeface="BMW Type Global Pro Regula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>
              <a:ea typeface="BMW Type Global Pro Regular" pitchFamily="2" charset="0"/>
              <a:cs typeface="BMW Type Global Pro Regula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 smtClean="0">
              <a:ea typeface="BMW Type Global Pro Regular" pitchFamily="2" charset="0"/>
              <a:cs typeface="BMW Type Global Pro Regular" pitchFamily="2" charset="0"/>
            </a:endParaRPr>
          </a:p>
          <a:p>
            <a:endParaRPr lang="is-IS" sz="2000" dirty="0"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0032" y="1040828"/>
            <a:ext cx="500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Fjölbreytt úrval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1" y="2051099"/>
            <a:ext cx="4849749" cy="29594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6008" y="5154311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b="1" i="1" dirty="0">
                <a:solidFill>
                  <a:srgbClr val="FFFF00"/>
                </a:solidFill>
                <a:ea typeface="BMW Type Global Pro Regular" pitchFamily="2" charset="0"/>
                <a:cs typeface="BMW Type Global Pro Regular" pitchFamily="2" charset="0"/>
              </a:rPr>
              <a:t>Það má síðan ekki gleyma því að þróunin í bensínvélum, verður að óbreyttu, ótrúleg á </a:t>
            </a:r>
            <a:r>
              <a:rPr lang="is-IS" b="1" i="1" dirty="0" smtClean="0">
                <a:solidFill>
                  <a:srgbClr val="FFFF00"/>
                </a:solidFill>
                <a:ea typeface="BMW Type Global Pro Regular" pitchFamily="2" charset="0"/>
                <a:cs typeface="BMW Type Global Pro Regular" pitchFamily="2" charset="0"/>
              </a:rPr>
              <a:t>næstu </a:t>
            </a:r>
            <a:r>
              <a:rPr lang="is-IS" b="1" i="1" dirty="0">
                <a:solidFill>
                  <a:srgbClr val="FFFF00"/>
                </a:solidFill>
                <a:ea typeface="BMW Type Global Pro Regular" pitchFamily="2" charset="0"/>
                <a:cs typeface="BMW Type Global Pro Regular" pitchFamily="2" charset="0"/>
              </a:rPr>
              <a:t>árum og mun verða </a:t>
            </a:r>
            <a:r>
              <a:rPr lang="is-IS" b="1" i="1" dirty="0" smtClean="0">
                <a:solidFill>
                  <a:srgbClr val="FFFF00"/>
                </a:solidFill>
                <a:ea typeface="BMW Type Global Pro Regular" pitchFamily="2" charset="0"/>
                <a:cs typeface="BMW Type Global Pro Regular" pitchFamily="2" charset="0"/>
              </a:rPr>
              <a:t>verðugur </a:t>
            </a:r>
            <a:r>
              <a:rPr lang="is-IS" b="1" i="1" dirty="0">
                <a:solidFill>
                  <a:srgbClr val="FFFF00"/>
                </a:solidFill>
                <a:ea typeface="BMW Type Global Pro Regular" pitchFamily="2" charset="0"/>
                <a:cs typeface="BMW Type Global Pro Regular" pitchFamily="2" charset="0"/>
              </a:rPr>
              <a:t>keppinautur</a:t>
            </a:r>
          </a:p>
          <a:p>
            <a:pPr marL="457200" indent="-457200">
              <a:buFont typeface="+mj-lt"/>
              <a:buAutoNum type="arabicPeriod"/>
            </a:pPr>
            <a:endParaRPr lang="is-IS" sz="2000" dirty="0"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64" y="6278686"/>
            <a:ext cx="2961736" cy="5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366391"/>
            <a:ext cx="6216840" cy="1325563"/>
          </a:xfrm>
        </p:spPr>
        <p:txBody>
          <a:bodyPr>
            <a:normAutofit/>
          </a:bodyPr>
          <a:lstStyle/>
          <a:p>
            <a:r>
              <a:rPr lang="is-I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TAKK FYRIR.</a:t>
            </a:r>
            <a:endParaRPr lang="is-I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0032" y="1040828"/>
            <a:ext cx="500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64" y="6278686"/>
            <a:ext cx="2961736" cy="5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65125"/>
            <a:ext cx="5893308" cy="1325563"/>
          </a:xfrm>
        </p:spPr>
        <p:txBody>
          <a:bodyPr anchor="t">
            <a:normAutofit/>
          </a:bodyPr>
          <a:lstStyle/>
          <a:p>
            <a: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Tekið lengri tíma...</a:t>
            </a:r>
            <a:endParaRPr lang="is-I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6197" y="1670315"/>
            <a:ext cx="4889500" cy="4536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Yfir milljón bíla seldir og þar af yfir helmingur á síðustu 12-14 mánuðum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Enn er möguleiki að ná markmiðunum að rafbílar verði 1% af seldum bílum í heiminum,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Ríflega 60% eru alrafbílar, en tengitvinnbílar vinna á og er spáð miklum vinsældum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Þriðja kynslóð rafbíla handan við hornið með nýrri rafhlöðu</a:t>
            </a: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 </a:t>
            </a: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og aukinni drægni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Framboð bíla er að aukast hratt</a:t>
            </a: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41897" y="1007535"/>
            <a:ext cx="5003800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Hver er staðan?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1" y="1670315"/>
            <a:ext cx="6040097" cy="4840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64" y="6278686"/>
            <a:ext cx="2961736" cy="5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0" y="2040679"/>
            <a:ext cx="102108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65125"/>
            <a:ext cx="5893308" cy="1325563"/>
          </a:xfrm>
        </p:spPr>
        <p:txBody>
          <a:bodyPr anchor="t">
            <a:normAutofit/>
          </a:bodyPr>
          <a:lstStyle/>
          <a:p>
            <a: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Um 600 bílar skráðir nú þegar.</a:t>
            </a:r>
            <a:endParaRPr lang="is-I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192" y="5992457"/>
            <a:ext cx="4889500" cy="878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s-I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Nýskráningar á rafbílum (Nýtt og Notað)</a:t>
            </a:r>
          </a:p>
          <a:p>
            <a:r>
              <a:rPr lang="is-I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Heimild: Samgöngustofa</a:t>
            </a:r>
            <a:endParaRPr lang="is-IS" sz="14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6041" y="1300624"/>
            <a:ext cx="10236559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Nýskráningar rafbíla eftir ársfjórðungum 2012-2015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64" y="6278686"/>
            <a:ext cx="2961736" cy="5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1" y="365125"/>
            <a:ext cx="8853839" cy="1325563"/>
          </a:xfrm>
        </p:spPr>
        <p:txBody>
          <a:bodyPr anchor="t">
            <a:normAutofit/>
          </a:bodyPr>
          <a:lstStyle/>
          <a:p>
            <a: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Neytendur eru að verða áhugasamari</a:t>
            </a:r>
            <a:endParaRPr lang="is-I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74" y="6440690"/>
            <a:ext cx="4889500" cy="878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s-I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Markaðsrannsókn 3-12 júní 2015</a:t>
            </a:r>
            <a:endParaRPr lang="is-IS" sz="14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6041" y="1287747"/>
            <a:ext cx="3682167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Kæmi rafbíll til greina?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6" y="6107671"/>
            <a:ext cx="1266825" cy="43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42" y="2263821"/>
            <a:ext cx="2585609" cy="311365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316625" y="1287747"/>
            <a:ext cx="3682167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Af hverju?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14713" y="1287747"/>
            <a:ext cx="3682167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Af hverju ekki?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799" y="2446870"/>
            <a:ext cx="3762890" cy="2723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625" y="2263821"/>
            <a:ext cx="3743325" cy="27336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0264" y="6278686"/>
            <a:ext cx="2961736" cy="5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021"/>
          <a:stretch/>
        </p:blipFill>
        <p:spPr>
          <a:xfrm>
            <a:off x="454481" y="1742003"/>
            <a:ext cx="6078962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65125"/>
            <a:ext cx="7772400" cy="1325563"/>
          </a:xfrm>
        </p:spPr>
        <p:txBody>
          <a:bodyPr anchor="t">
            <a:normAutofit/>
          </a:bodyPr>
          <a:lstStyle/>
          <a:p>
            <a: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Hraðhleðslustöðvar</a:t>
            </a:r>
            <a:b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</a:br>
            <a:r>
              <a:rPr lang="is-I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- Sambærilegt kerfi og „bensín, dísil, vélaolía“</a:t>
            </a:r>
            <a:endParaRPr lang="is-IS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1695" y="1742003"/>
            <a:ext cx="5134001" cy="4349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Búið að koma upp 10 hraðhleðslustöðvum á eftirtöldum svæðum: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6 á höfuðborgarsvæðinu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Akranes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Borgarnes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Reykjanesbær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Selfoss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Samstarfsverkefni ON,  BL og Nissan Europe sem útvegaði stöðvarnar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S</a:t>
            </a: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töðvarnar eru eingöngu með CHAdeMO staðlinum en stefnt er að því að breyta þeim og bæta við DC Combo á næstunni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Í næsta áfanga ætti að vinna í því að tengja saman Reykjavík og Akureyri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000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000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0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0032" y="1040828"/>
            <a:ext cx="500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41897" y="1007535"/>
            <a:ext cx="5003800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Hver er staðan?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64" y="6278686"/>
            <a:ext cx="2961736" cy="5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65125"/>
            <a:ext cx="7772400" cy="1325563"/>
          </a:xfrm>
        </p:spPr>
        <p:txBody>
          <a:bodyPr anchor="t">
            <a:normAutofit/>
          </a:bodyPr>
          <a:lstStyle/>
          <a:p>
            <a: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Ótrúleg útkoma á rafhlöðum </a:t>
            </a:r>
            <a:r>
              <a:rPr lang="is-I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/>
            </a:r>
            <a:br>
              <a:rPr lang="is-I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</a:br>
            <a:r>
              <a:rPr lang="is-I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-og miklar framfarir</a:t>
            </a:r>
            <a:endParaRPr lang="is-IS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1695" y="1742003"/>
            <a:ext cx="5134001" cy="4349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+mj-lt"/>
              <a:buAutoNum type="arabicPeriod"/>
            </a:pPr>
            <a:r>
              <a:rPr lang="is-I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Af 40.000 eintökum vinsælasta </a:t>
            </a:r>
            <a:r>
              <a:rPr lang="is-I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bílsins</a:t>
            </a:r>
            <a:r>
              <a:rPr lang="is-I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 sem framleiddir hafa verið fyrir í Evrópu eru 99.9% rafhlaðna í fullkomnu lagi</a:t>
            </a:r>
          </a:p>
          <a:p>
            <a:pPr marL="457200" indent="-457200">
              <a:buFont typeface="+mj-lt"/>
              <a:buAutoNum type="arabicPeriod"/>
            </a:pPr>
            <a:endParaRPr lang="is-IS" sz="2000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s-I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Eftir 2ja vetra reynslu þá hefur það sýnt sig að rafbílar eru jafnvígir á „Íslenskar aðstæður“ og aðrir bílar </a:t>
            </a:r>
          </a:p>
          <a:p>
            <a:pPr marL="457200" indent="-457200">
              <a:buFont typeface="+mj-lt"/>
              <a:buAutoNum type="arabicPeriod"/>
            </a:pPr>
            <a:endParaRPr lang="is-IS" sz="2000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s-I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Raundrægni er u.þ.b 70% af uppgefinni drægni</a:t>
            </a:r>
            <a:endParaRPr lang="is-IS" sz="20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is-IS" sz="2000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s-I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Rafbílar eru samkeppnishæfir í „Cost of Ownership“ samanburði í dag vegna virðisaukaskatts ívilnunar</a:t>
            </a:r>
          </a:p>
          <a:p>
            <a:pPr marL="457200" indent="-457200">
              <a:buFont typeface="+mj-lt"/>
              <a:buAutoNum type="arabicPeriod"/>
            </a:pPr>
            <a:endParaRPr lang="is-IS" sz="2000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is-IS" sz="2000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is-IS" sz="2000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is-IS" sz="20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endParaRPr lang="is-IS" sz="20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0032" y="1040828"/>
            <a:ext cx="500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41897" y="1007535"/>
            <a:ext cx="5003800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Hver er reynslan?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91" y="1886151"/>
            <a:ext cx="6013338" cy="4126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64" y="6278686"/>
            <a:ext cx="2961736" cy="5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snewspublishers.com/wp-content/uploads/2015/01/financial_incentiv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r="15263"/>
          <a:stretch/>
        </p:blipFill>
        <p:spPr bwMode="auto">
          <a:xfrm>
            <a:off x="412124" y="1742003"/>
            <a:ext cx="6143222" cy="4572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65125"/>
            <a:ext cx="7772400" cy="1325563"/>
          </a:xfrm>
        </p:spPr>
        <p:txBody>
          <a:bodyPr anchor="t">
            <a:normAutofit/>
          </a:bodyPr>
          <a:lstStyle/>
          <a:p>
            <a: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Opinber stuðningur við rafbíla</a:t>
            </a:r>
            <a:endParaRPr lang="is-IS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1695" y="1742003"/>
            <a:ext cx="4956823" cy="5074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Ljóst þykir að sú ívilnun sem hefur verið í gildi um afslátt af virðisauka upp að 1.530.000 kr. hefur reynst mikilvæg í þeim árangri sem náðst hefur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dirty="0" smtClean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Ætla má að meðal útsöluverð á rafbíl sl. 24 mánuði hafi verið um 4,5 milljónir.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Ef ekki hefði verið um ívilnun að ræða hefði „meðalbíllinn“ kostað 5.580.000 kr. og salan því í mesta lagi 15-25% af því sem orðið 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Skv. ofantöldu þá er meðal stuðningur hins opinbera um 1.080.000 kr. per. bíl eða um 640 milljónir frá því að VSK ívilnun tók gildi 2012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0032" y="1040828"/>
            <a:ext cx="500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41897" y="1007535"/>
            <a:ext cx="5003800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Hver er reynslan?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64" y="6278686"/>
            <a:ext cx="2961736" cy="5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12" y="1700010"/>
            <a:ext cx="6149275" cy="47471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65125"/>
            <a:ext cx="7772400" cy="1325563"/>
          </a:xfrm>
        </p:spPr>
        <p:txBody>
          <a:bodyPr anchor="t">
            <a:normAutofit/>
          </a:bodyPr>
          <a:lstStyle/>
          <a:p>
            <a: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Hlutdeild rafbíla er enn lítil</a:t>
            </a:r>
            <a:b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</a:br>
            <a:r>
              <a:rPr lang="is-I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- en er þó vaxandi</a:t>
            </a:r>
            <a:endParaRPr lang="is-I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1695" y="1742003"/>
            <a:ext cx="4956823" cy="5074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Rafbílar eru enn sem komið er á „innovator“ stigi á líftíma-kúrvunni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16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Okkar mat er það að við séum á barmi þess að ná inná „Early Adoptors“ stigið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16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Aukin drægni, lægra verð og bætt dreifikerfi á hleðslustöðvum spila síðan stórt hlutverk í því að gera rafbíla að hefðbundinni staðgengils-vöru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16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Okkar mat er að það muni gerast á næstu 3-5 árum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1600" dirty="0">
              <a:solidFill>
                <a:schemeClr val="tx1">
                  <a:lumMod val="65000"/>
                  <a:lumOff val="35000"/>
                </a:schemeClr>
              </a:solidFill>
              <a:ea typeface="BMW Type Global Pro Regular" pitchFamily="2" charset="0"/>
              <a:cs typeface="BMW Type Global Pro Regular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Mikilvægt að hið opinbera gefi skýra sýn á það hvert umhverfi markaðsaðila verður á þeim tíma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0032" y="1040828"/>
            <a:ext cx="500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41897" y="1007535"/>
            <a:ext cx="5003800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Á réttri leið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64" y="6278686"/>
            <a:ext cx="2961736" cy="5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416"/>
          <a:stretch/>
        </p:blipFill>
        <p:spPr>
          <a:xfrm>
            <a:off x="393192" y="2364243"/>
            <a:ext cx="11633290" cy="4503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65125"/>
            <a:ext cx="8686414" cy="1325563"/>
          </a:xfrm>
        </p:spPr>
        <p:txBody>
          <a:bodyPr anchor="t">
            <a:normAutofit/>
          </a:bodyPr>
          <a:lstStyle/>
          <a:p>
            <a:r>
              <a:rPr lang="is-I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Aukin drægni mun leiða til aukinnar sölu</a:t>
            </a:r>
            <a:endParaRPr lang="is-I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0032" y="1040828"/>
            <a:ext cx="500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9734" y="904504"/>
            <a:ext cx="10692358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MW Type Global Pro Regular" pitchFamily="2" charset="0"/>
                <a:cs typeface="BMW Type Global Pro Regular" pitchFamily="2" charset="0"/>
              </a:rPr>
              <a:t>Raunsala rafbíla og spá til 2020</a:t>
            </a:r>
            <a:endParaRPr lang="is-I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89823" y="1891184"/>
            <a:ext cx="1608790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sz="1400" b="1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24 kWh rafhlaða</a:t>
            </a:r>
          </a:p>
          <a:p>
            <a:pPr algn="ctr"/>
            <a:r>
              <a:rPr lang="is-IS" sz="1400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Uppgefið: 175 km</a:t>
            </a:r>
          </a:p>
          <a:p>
            <a:pPr algn="ctr"/>
            <a:r>
              <a:rPr lang="is-IS" sz="1400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Raun: 120 km</a:t>
            </a:r>
            <a:endParaRPr lang="is-IS" sz="1400" dirty="0">
              <a:solidFill>
                <a:schemeClr val="bg1"/>
              </a:solidFill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40488" y="1891184"/>
            <a:ext cx="2771670" cy="662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sz="1400" b="1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24 kWh rafhlaða GEN2</a:t>
            </a:r>
          </a:p>
          <a:p>
            <a:pPr algn="ctr"/>
            <a:r>
              <a:rPr lang="is-IS" sz="1400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Uppgefið: 199 km</a:t>
            </a:r>
          </a:p>
          <a:p>
            <a:pPr algn="ctr"/>
            <a:r>
              <a:rPr lang="is-IS" sz="1400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Raun: 140 km</a:t>
            </a:r>
            <a:endParaRPr lang="is-IS" sz="1400" dirty="0">
              <a:solidFill>
                <a:schemeClr val="bg1"/>
              </a:solidFill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554032" y="1889173"/>
            <a:ext cx="2469505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sz="1400" b="1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30 kWh rafhlaða</a:t>
            </a:r>
          </a:p>
          <a:p>
            <a:pPr algn="ctr"/>
            <a:r>
              <a:rPr lang="is-IS" sz="1400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Uppgefið: 245 km</a:t>
            </a:r>
          </a:p>
          <a:p>
            <a:pPr algn="ctr"/>
            <a:r>
              <a:rPr lang="is-IS" sz="1400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Raun: 175 km</a:t>
            </a:r>
            <a:endParaRPr lang="is-IS" sz="1400" dirty="0">
              <a:solidFill>
                <a:schemeClr val="bg1"/>
              </a:solidFill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68648" y="1889173"/>
            <a:ext cx="1667780" cy="662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sz="1400" b="1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40 kWh rafhlaða</a:t>
            </a:r>
          </a:p>
          <a:p>
            <a:pPr algn="ctr"/>
            <a:r>
              <a:rPr lang="is-IS" sz="1400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Uppgefið: 375 km</a:t>
            </a:r>
          </a:p>
          <a:p>
            <a:pPr algn="ctr"/>
            <a:r>
              <a:rPr lang="is-IS" sz="1400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Raun: 275 km</a:t>
            </a:r>
            <a:endParaRPr lang="is-IS" sz="1400" dirty="0">
              <a:solidFill>
                <a:schemeClr val="bg1"/>
              </a:solidFill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68661" y="1885150"/>
            <a:ext cx="1608790" cy="6627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sz="1400" b="1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60 kWh rafhlaða</a:t>
            </a:r>
          </a:p>
          <a:p>
            <a:pPr algn="ctr"/>
            <a:r>
              <a:rPr lang="is-IS" sz="1400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Uppgefið: 500 km</a:t>
            </a:r>
          </a:p>
          <a:p>
            <a:pPr algn="ctr"/>
            <a:r>
              <a:rPr lang="is-IS" sz="1400" dirty="0" smtClean="0">
                <a:solidFill>
                  <a:schemeClr val="bg1"/>
                </a:solidFill>
                <a:latin typeface="+mn-lt"/>
                <a:ea typeface="BMW Type Global Pro Regular" pitchFamily="2" charset="0"/>
                <a:cs typeface="BMW Type Global Pro Regular" pitchFamily="2" charset="0"/>
              </a:rPr>
              <a:t>Raun: 375 km</a:t>
            </a:r>
            <a:endParaRPr lang="is-IS" sz="1400" dirty="0">
              <a:solidFill>
                <a:schemeClr val="bg1"/>
              </a:solidFill>
              <a:latin typeface="+mn-lt"/>
              <a:ea typeface="BMW Type Global Pro Regular" pitchFamily="2" charset="0"/>
              <a:cs typeface="BMW Type Global Pro Regular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3134" y="1625632"/>
            <a:ext cx="6113125" cy="538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s-I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BMW Type Global Pro Regular" pitchFamily="2" charset="0"/>
                <a:cs typeface="BMW Type Global Pro Regular" pitchFamily="2" charset="0"/>
              </a:rPr>
              <a:t>Áætlun framleiðanda um stærð rafhlöðu og drægni bifreiðar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882" y="6420421"/>
            <a:ext cx="2237117" cy="43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19384</TotalTime>
  <Words>776</Words>
  <Application>Microsoft Office PowerPoint</Application>
  <PresentationFormat>Widescreen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BMW Type Global Pro Regular</vt:lpstr>
      <vt:lpstr>Calibri</vt:lpstr>
      <vt:lpstr>Calibri Light</vt:lpstr>
      <vt:lpstr>Office Theme</vt:lpstr>
      <vt:lpstr>PowerPoint Presentation</vt:lpstr>
      <vt:lpstr>Tekið lengri tíma...</vt:lpstr>
      <vt:lpstr>Um 600 bílar skráðir nú þegar.</vt:lpstr>
      <vt:lpstr>Neytendur eru að verða áhugasamari</vt:lpstr>
      <vt:lpstr>Hraðhleðslustöðvar - Sambærilegt kerfi og „bensín, dísil, vélaolía“</vt:lpstr>
      <vt:lpstr>Ótrúleg útkoma á rafhlöðum  -og miklar framfarir</vt:lpstr>
      <vt:lpstr>Opinber stuðningur við rafbíla</vt:lpstr>
      <vt:lpstr>Hlutdeild rafbíla er enn lítil - en er þó vaxandi</vt:lpstr>
      <vt:lpstr>Aukin drægni mun leiða til aukinnar sölu</vt:lpstr>
      <vt:lpstr>Skynsöm næstu skref</vt:lpstr>
      <vt:lpstr>Af hverju að styðja við rafbílavæðingu?</vt:lpstr>
      <vt:lpstr>Ekki einungis rafbílar...</vt:lpstr>
      <vt:lpstr>TAKK FYRIR.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Brynjar Elefsen Óskarsson</dc:creator>
  <cp:lastModifiedBy>Snæbjörn Reynir Rafnsson</cp:lastModifiedBy>
  <cp:revision>75</cp:revision>
  <dcterms:created xsi:type="dcterms:W3CDTF">2014-11-12T13:27:14Z</dcterms:created>
  <dcterms:modified xsi:type="dcterms:W3CDTF">2018-02-26T21:32:13Z</dcterms:modified>
</cp:coreProperties>
</file>